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64" r:id="rId2"/>
    <p:sldId id="257" r:id="rId3"/>
    <p:sldId id="261" r:id="rId4"/>
    <p:sldId id="268" r:id="rId5"/>
    <p:sldId id="258" r:id="rId6"/>
    <p:sldId id="260" r:id="rId7"/>
    <p:sldId id="270" r:id="rId8"/>
    <p:sldId id="272" r:id="rId9"/>
    <p:sldId id="271" r:id="rId10"/>
    <p:sldId id="273" r:id="rId11"/>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DD415DB-2A74-E1A2-28E6-B600557B8D6C}" name="Susanne Auls" initials="SA" userId="fae55eb3b5dcbcba"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liebscher" initials="sl" lastIdx="1" clrIdx="0">
    <p:extLst>
      <p:ext uri="{19B8F6BF-5375-455C-9EA6-DF929625EA0E}">
        <p15:presenceInfo xmlns:p15="http://schemas.microsoft.com/office/powerpoint/2012/main" userId="sliebsch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F2F26C"/>
    <a:srgbClr val="FCC6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169" autoAdjust="0"/>
    <p:restoredTop sz="94658"/>
  </p:normalViewPr>
  <p:slideViewPr>
    <p:cSldViewPr snapToGrid="0">
      <p:cViewPr varScale="1">
        <p:scale>
          <a:sx n="78" d="100"/>
          <a:sy n="78" d="100"/>
        </p:scale>
        <p:origin x="643"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18" Type="http://schemas.microsoft.com/office/2018/10/relationships/authors" Targe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E70800-BFBA-4F28-A170-5B723CDCF1B9}" type="datetimeFigureOut">
              <a:rPr lang="de-DE" smtClean="0"/>
              <a:t>19.10.2026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6AE6F4-2822-4D7F-9ED1-2A68F5167411}" type="slidenum">
              <a:rPr lang="de-DE" smtClean="0"/>
              <a:t>‹Nr.›</a:t>
            </a:fld>
            <a:endParaRPr lang="de-DE"/>
          </a:p>
        </p:txBody>
      </p:sp>
    </p:spTree>
    <p:extLst>
      <p:ext uri="{BB962C8B-B14F-4D97-AF65-F5344CB8AC3E}">
        <p14:creationId xmlns:p14="http://schemas.microsoft.com/office/powerpoint/2010/main" val="35170464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9F309D85-32E1-48D2-A70C-9143376DA6F9}" type="slidenum">
              <a:rPr lang="de-DE" smtClean="0"/>
              <a:t>1</a:t>
            </a:fld>
            <a:endParaRPr lang="de-DE"/>
          </a:p>
        </p:txBody>
      </p:sp>
    </p:spTree>
    <p:extLst>
      <p:ext uri="{BB962C8B-B14F-4D97-AF65-F5344CB8AC3E}">
        <p14:creationId xmlns:p14="http://schemas.microsoft.com/office/powerpoint/2010/main" val="3705502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D56AE6F4-2822-4D7F-9ED1-2A68F5167411}" type="slidenum">
              <a:rPr lang="de-DE" smtClean="0"/>
              <a:t>6</a:t>
            </a:fld>
            <a:endParaRPr lang="de-DE"/>
          </a:p>
        </p:txBody>
      </p:sp>
    </p:spTree>
    <p:extLst>
      <p:ext uri="{BB962C8B-B14F-4D97-AF65-F5344CB8AC3E}">
        <p14:creationId xmlns:p14="http://schemas.microsoft.com/office/powerpoint/2010/main" val="7228389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D56AE6F4-2822-4D7F-9ED1-2A68F5167411}" type="slidenum">
              <a:rPr lang="de-DE" smtClean="0"/>
              <a:t>7</a:t>
            </a:fld>
            <a:endParaRPr lang="de-DE"/>
          </a:p>
        </p:txBody>
      </p:sp>
    </p:spTree>
    <p:extLst>
      <p:ext uri="{BB962C8B-B14F-4D97-AF65-F5344CB8AC3E}">
        <p14:creationId xmlns:p14="http://schemas.microsoft.com/office/powerpoint/2010/main" val="26609505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D56AE6F4-2822-4D7F-9ED1-2A68F5167411}" type="slidenum">
              <a:rPr lang="de-DE" smtClean="0"/>
              <a:t>8</a:t>
            </a:fld>
            <a:endParaRPr lang="de-DE"/>
          </a:p>
        </p:txBody>
      </p:sp>
    </p:spTree>
    <p:extLst>
      <p:ext uri="{BB962C8B-B14F-4D97-AF65-F5344CB8AC3E}">
        <p14:creationId xmlns:p14="http://schemas.microsoft.com/office/powerpoint/2010/main" val="16774088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34BCB5-A51C-A29A-A070-C9CA59CECD33}"/>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EB6F458D-FDE2-446F-6A54-D7F8FE3B586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DFF5C3F0-C1AF-D69A-AD80-41C2439C2DD8}"/>
              </a:ext>
            </a:extLst>
          </p:cNvPr>
          <p:cNvSpPr>
            <a:spLocks noGrp="1"/>
          </p:cNvSpPr>
          <p:nvPr>
            <p:ph type="dt" sz="half" idx="10"/>
          </p:nvPr>
        </p:nvSpPr>
        <p:spPr/>
        <p:txBody>
          <a:bodyPr/>
          <a:lstStyle/>
          <a:p>
            <a:fld id="{F4555D93-6924-43D5-B98B-29ED21D5F44C}" type="datetimeFigureOut">
              <a:rPr lang="de-DE" smtClean="0"/>
              <a:t>19.10.2026</a:t>
            </a:fld>
            <a:endParaRPr lang="de-DE"/>
          </a:p>
        </p:txBody>
      </p:sp>
      <p:sp>
        <p:nvSpPr>
          <p:cNvPr id="5" name="Fußzeilenplatzhalter 4">
            <a:extLst>
              <a:ext uri="{FF2B5EF4-FFF2-40B4-BE49-F238E27FC236}">
                <a16:creationId xmlns:a16="http://schemas.microsoft.com/office/drawing/2014/main" id="{E612EC2F-AF26-A600-2CF9-D97028D285D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43B0217-D8CD-F2C1-EDE1-4A18828B0996}"/>
              </a:ext>
            </a:extLst>
          </p:cNvPr>
          <p:cNvSpPr>
            <a:spLocks noGrp="1"/>
          </p:cNvSpPr>
          <p:nvPr>
            <p:ph type="sldNum" sz="quarter" idx="12"/>
          </p:nvPr>
        </p:nvSpPr>
        <p:spPr/>
        <p:txBody>
          <a:bodyPr/>
          <a:lstStyle/>
          <a:p>
            <a:fld id="{24E0DE88-236D-4D1B-9A9B-44CF691CB58B}" type="slidenum">
              <a:rPr lang="de-DE" smtClean="0"/>
              <a:t>‹Nr.›</a:t>
            </a:fld>
            <a:endParaRPr lang="de-DE"/>
          </a:p>
        </p:txBody>
      </p:sp>
    </p:spTree>
    <p:extLst>
      <p:ext uri="{BB962C8B-B14F-4D97-AF65-F5344CB8AC3E}">
        <p14:creationId xmlns:p14="http://schemas.microsoft.com/office/powerpoint/2010/main" val="11451396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D6125D-347F-A458-531A-9E8C9AD9B827}"/>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1756DCC3-F63C-3F2D-0124-8A0D2B69A6A4}"/>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D5B73867-20FA-DD1A-5E3C-8A01505D5E9C}"/>
              </a:ext>
            </a:extLst>
          </p:cNvPr>
          <p:cNvSpPr>
            <a:spLocks noGrp="1"/>
          </p:cNvSpPr>
          <p:nvPr>
            <p:ph type="dt" sz="half" idx="10"/>
          </p:nvPr>
        </p:nvSpPr>
        <p:spPr/>
        <p:txBody>
          <a:bodyPr/>
          <a:lstStyle/>
          <a:p>
            <a:fld id="{F4555D93-6924-43D5-B98B-29ED21D5F44C}" type="datetimeFigureOut">
              <a:rPr lang="de-DE" smtClean="0"/>
              <a:t>19.10.2026</a:t>
            </a:fld>
            <a:endParaRPr lang="de-DE"/>
          </a:p>
        </p:txBody>
      </p:sp>
      <p:sp>
        <p:nvSpPr>
          <p:cNvPr id="5" name="Fußzeilenplatzhalter 4">
            <a:extLst>
              <a:ext uri="{FF2B5EF4-FFF2-40B4-BE49-F238E27FC236}">
                <a16:creationId xmlns:a16="http://schemas.microsoft.com/office/drawing/2014/main" id="{58875E4A-CF19-0CF9-E1A4-1B606A0A4D3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EA541B4-8725-834E-B482-CD2F0493307D}"/>
              </a:ext>
            </a:extLst>
          </p:cNvPr>
          <p:cNvSpPr>
            <a:spLocks noGrp="1"/>
          </p:cNvSpPr>
          <p:nvPr>
            <p:ph type="sldNum" sz="quarter" idx="12"/>
          </p:nvPr>
        </p:nvSpPr>
        <p:spPr/>
        <p:txBody>
          <a:bodyPr/>
          <a:lstStyle/>
          <a:p>
            <a:fld id="{24E0DE88-236D-4D1B-9A9B-44CF691CB58B}" type="slidenum">
              <a:rPr lang="de-DE" smtClean="0"/>
              <a:t>‹Nr.›</a:t>
            </a:fld>
            <a:endParaRPr lang="de-DE"/>
          </a:p>
        </p:txBody>
      </p:sp>
    </p:spTree>
    <p:extLst>
      <p:ext uri="{BB962C8B-B14F-4D97-AF65-F5344CB8AC3E}">
        <p14:creationId xmlns:p14="http://schemas.microsoft.com/office/powerpoint/2010/main" val="94125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D03BF1-1CCF-8ABC-65A2-7472FB14446D}"/>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524A50BF-7A04-3FC3-E3CB-D7AE0C925CC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B4922BC4-FDA2-B9C6-43AF-273928F71D98}"/>
              </a:ext>
            </a:extLst>
          </p:cNvPr>
          <p:cNvSpPr>
            <a:spLocks noGrp="1"/>
          </p:cNvSpPr>
          <p:nvPr>
            <p:ph type="dt" sz="half" idx="10"/>
          </p:nvPr>
        </p:nvSpPr>
        <p:spPr/>
        <p:txBody>
          <a:bodyPr/>
          <a:lstStyle/>
          <a:p>
            <a:fld id="{F4555D93-6924-43D5-B98B-29ED21D5F44C}" type="datetimeFigureOut">
              <a:rPr lang="de-DE" smtClean="0"/>
              <a:t>19.10.2026</a:t>
            </a:fld>
            <a:endParaRPr lang="de-DE"/>
          </a:p>
        </p:txBody>
      </p:sp>
      <p:sp>
        <p:nvSpPr>
          <p:cNvPr id="5" name="Fußzeilenplatzhalter 4">
            <a:extLst>
              <a:ext uri="{FF2B5EF4-FFF2-40B4-BE49-F238E27FC236}">
                <a16:creationId xmlns:a16="http://schemas.microsoft.com/office/drawing/2014/main" id="{F6E90A6D-4A43-5108-2454-DA9E3F62428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516E5E2-DBDE-D462-E14C-16620283640D}"/>
              </a:ext>
            </a:extLst>
          </p:cNvPr>
          <p:cNvSpPr>
            <a:spLocks noGrp="1"/>
          </p:cNvSpPr>
          <p:nvPr>
            <p:ph type="sldNum" sz="quarter" idx="12"/>
          </p:nvPr>
        </p:nvSpPr>
        <p:spPr/>
        <p:txBody>
          <a:bodyPr/>
          <a:lstStyle/>
          <a:p>
            <a:fld id="{24E0DE88-236D-4D1B-9A9B-44CF691CB58B}" type="slidenum">
              <a:rPr lang="de-DE" smtClean="0"/>
              <a:t>‹Nr.›</a:t>
            </a:fld>
            <a:endParaRPr lang="de-DE"/>
          </a:p>
        </p:txBody>
      </p:sp>
    </p:spTree>
    <p:extLst>
      <p:ext uri="{BB962C8B-B14F-4D97-AF65-F5344CB8AC3E}">
        <p14:creationId xmlns:p14="http://schemas.microsoft.com/office/powerpoint/2010/main" val="3424659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4ED812-401A-E6EF-DA22-BF2E9175E954}"/>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FD34186E-0639-E2E0-F643-4DEC50B44F6F}"/>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F713B386-EA3D-8099-36F6-3BD00BD400CC}"/>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75C82654-961A-71FF-E07B-28D92D7F60B1}"/>
              </a:ext>
            </a:extLst>
          </p:cNvPr>
          <p:cNvSpPr>
            <a:spLocks noGrp="1"/>
          </p:cNvSpPr>
          <p:nvPr>
            <p:ph type="dt" sz="half" idx="10"/>
          </p:nvPr>
        </p:nvSpPr>
        <p:spPr/>
        <p:txBody>
          <a:bodyPr/>
          <a:lstStyle/>
          <a:p>
            <a:fld id="{F4555D93-6924-43D5-B98B-29ED21D5F44C}" type="datetimeFigureOut">
              <a:rPr lang="de-DE" smtClean="0"/>
              <a:t>19.10.2026</a:t>
            </a:fld>
            <a:endParaRPr lang="de-DE"/>
          </a:p>
        </p:txBody>
      </p:sp>
      <p:sp>
        <p:nvSpPr>
          <p:cNvPr id="6" name="Fußzeilenplatzhalter 5">
            <a:extLst>
              <a:ext uri="{FF2B5EF4-FFF2-40B4-BE49-F238E27FC236}">
                <a16:creationId xmlns:a16="http://schemas.microsoft.com/office/drawing/2014/main" id="{B6E9800F-8BAC-58F7-5977-2BD38FD29E04}"/>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A281791-E071-0475-A8F0-E9FBBD7472BF}"/>
              </a:ext>
            </a:extLst>
          </p:cNvPr>
          <p:cNvSpPr>
            <a:spLocks noGrp="1"/>
          </p:cNvSpPr>
          <p:nvPr>
            <p:ph type="sldNum" sz="quarter" idx="12"/>
          </p:nvPr>
        </p:nvSpPr>
        <p:spPr/>
        <p:txBody>
          <a:bodyPr/>
          <a:lstStyle/>
          <a:p>
            <a:fld id="{24E0DE88-236D-4D1B-9A9B-44CF691CB58B}" type="slidenum">
              <a:rPr lang="de-DE" smtClean="0"/>
              <a:t>‹Nr.›</a:t>
            </a:fld>
            <a:endParaRPr lang="de-DE"/>
          </a:p>
        </p:txBody>
      </p:sp>
    </p:spTree>
    <p:extLst>
      <p:ext uri="{BB962C8B-B14F-4D97-AF65-F5344CB8AC3E}">
        <p14:creationId xmlns:p14="http://schemas.microsoft.com/office/powerpoint/2010/main" val="1631603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A0F30C-42B8-D36D-8707-2ABBEF34A03B}"/>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81C0F079-21B7-AA57-B9B8-7337D0993EB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BF8F1E1A-737D-C0F9-C7A7-E4E21F69C21B}"/>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956ED86B-AA09-5EFD-D49E-DA7578F686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3DB314CD-EF65-0F15-85F1-C5776A4E299B}"/>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DC89D993-FFFA-C1FB-8422-5AF14ED547D7}"/>
              </a:ext>
            </a:extLst>
          </p:cNvPr>
          <p:cNvSpPr>
            <a:spLocks noGrp="1"/>
          </p:cNvSpPr>
          <p:nvPr>
            <p:ph type="dt" sz="half" idx="10"/>
          </p:nvPr>
        </p:nvSpPr>
        <p:spPr/>
        <p:txBody>
          <a:bodyPr/>
          <a:lstStyle/>
          <a:p>
            <a:fld id="{F4555D93-6924-43D5-B98B-29ED21D5F44C}" type="datetimeFigureOut">
              <a:rPr lang="de-DE" smtClean="0"/>
              <a:t>19.10.2026</a:t>
            </a:fld>
            <a:endParaRPr lang="de-DE"/>
          </a:p>
        </p:txBody>
      </p:sp>
      <p:sp>
        <p:nvSpPr>
          <p:cNvPr id="8" name="Fußzeilenplatzhalter 7">
            <a:extLst>
              <a:ext uri="{FF2B5EF4-FFF2-40B4-BE49-F238E27FC236}">
                <a16:creationId xmlns:a16="http://schemas.microsoft.com/office/drawing/2014/main" id="{5A733AA3-FCAC-B851-B388-3DB5BEFD4103}"/>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0B613E09-16FC-9100-298B-C0AA8C59F282}"/>
              </a:ext>
            </a:extLst>
          </p:cNvPr>
          <p:cNvSpPr>
            <a:spLocks noGrp="1"/>
          </p:cNvSpPr>
          <p:nvPr>
            <p:ph type="sldNum" sz="quarter" idx="12"/>
          </p:nvPr>
        </p:nvSpPr>
        <p:spPr/>
        <p:txBody>
          <a:bodyPr/>
          <a:lstStyle/>
          <a:p>
            <a:fld id="{24E0DE88-236D-4D1B-9A9B-44CF691CB58B}" type="slidenum">
              <a:rPr lang="de-DE" smtClean="0"/>
              <a:t>‹Nr.›</a:t>
            </a:fld>
            <a:endParaRPr lang="de-DE"/>
          </a:p>
        </p:txBody>
      </p:sp>
    </p:spTree>
    <p:extLst>
      <p:ext uri="{BB962C8B-B14F-4D97-AF65-F5344CB8AC3E}">
        <p14:creationId xmlns:p14="http://schemas.microsoft.com/office/powerpoint/2010/main" val="10994750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22DE55-1A9C-C9A5-8589-8853D99E6F62}"/>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03A7A910-942B-9744-789C-87B38452B16D}"/>
              </a:ext>
            </a:extLst>
          </p:cNvPr>
          <p:cNvSpPr>
            <a:spLocks noGrp="1"/>
          </p:cNvSpPr>
          <p:nvPr>
            <p:ph type="dt" sz="half" idx="10"/>
          </p:nvPr>
        </p:nvSpPr>
        <p:spPr/>
        <p:txBody>
          <a:bodyPr/>
          <a:lstStyle/>
          <a:p>
            <a:fld id="{F4555D93-6924-43D5-B98B-29ED21D5F44C}" type="datetimeFigureOut">
              <a:rPr lang="de-DE" smtClean="0"/>
              <a:t>19.10.2026</a:t>
            </a:fld>
            <a:endParaRPr lang="de-DE"/>
          </a:p>
        </p:txBody>
      </p:sp>
      <p:sp>
        <p:nvSpPr>
          <p:cNvPr id="4" name="Fußzeilenplatzhalter 3">
            <a:extLst>
              <a:ext uri="{FF2B5EF4-FFF2-40B4-BE49-F238E27FC236}">
                <a16:creationId xmlns:a16="http://schemas.microsoft.com/office/drawing/2014/main" id="{0C801C8F-01A6-C0D9-3A01-5C034609CD49}"/>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D4F26C88-39B1-82F5-ABC4-6A090AFF5A38}"/>
              </a:ext>
            </a:extLst>
          </p:cNvPr>
          <p:cNvSpPr>
            <a:spLocks noGrp="1"/>
          </p:cNvSpPr>
          <p:nvPr>
            <p:ph type="sldNum" sz="quarter" idx="12"/>
          </p:nvPr>
        </p:nvSpPr>
        <p:spPr/>
        <p:txBody>
          <a:bodyPr/>
          <a:lstStyle/>
          <a:p>
            <a:fld id="{24E0DE88-236D-4D1B-9A9B-44CF691CB58B}" type="slidenum">
              <a:rPr lang="de-DE" smtClean="0"/>
              <a:t>‹Nr.›</a:t>
            </a:fld>
            <a:endParaRPr lang="de-DE"/>
          </a:p>
        </p:txBody>
      </p:sp>
    </p:spTree>
    <p:extLst>
      <p:ext uri="{BB962C8B-B14F-4D97-AF65-F5344CB8AC3E}">
        <p14:creationId xmlns:p14="http://schemas.microsoft.com/office/powerpoint/2010/main" val="1078265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B9D53D8A-6C76-CE35-C9CC-E338D6329C95}"/>
              </a:ext>
            </a:extLst>
          </p:cNvPr>
          <p:cNvSpPr>
            <a:spLocks noGrp="1"/>
          </p:cNvSpPr>
          <p:nvPr>
            <p:ph type="dt" sz="half" idx="10"/>
          </p:nvPr>
        </p:nvSpPr>
        <p:spPr/>
        <p:txBody>
          <a:bodyPr/>
          <a:lstStyle/>
          <a:p>
            <a:fld id="{F4555D93-6924-43D5-B98B-29ED21D5F44C}" type="datetimeFigureOut">
              <a:rPr lang="de-DE" smtClean="0"/>
              <a:t>19.10.2026</a:t>
            </a:fld>
            <a:endParaRPr lang="de-DE"/>
          </a:p>
        </p:txBody>
      </p:sp>
      <p:sp>
        <p:nvSpPr>
          <p:cNvPr id="3" name="Fußzeilenplatzhalter 2">
            <a:extLst>
              <a:ext uri="{FF2B5EF4-FFF2-40B4-BE49-F238E27FC236}">
                <a16:creationId xmlns:a16="http://schemas.microsoft.com/office/drawing/2014/main" id="{20DB1261-9777-9DBA-93F5-B69AE6F8EB5E}"/>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59C6D18D-3A47-97C4-BB76-08109F37AB74}"/>
              </a:ext>
            </a:extLst>
          </p:cNvPr>
          <p:cNvSpPr>
            <a:spLocks noGrp="1"/>
          </p:cNvSpPr>
          <p:nvPr>
            <p:ph type="sldNum" sz="quarter" idx="12"/>
          </p:nvPr>
        </p:nvSpPr>
        <p:spPr/>
        <p:txBody>
          <a:bodyPr/>
          <a:lstStyle/>
          <a:p>
            <a:fld id="{24E0DE88-236D-4D1B-9A9B-44CF691CB58B}" type="slidenum">
              <a:rPr lang="de-DE" smtClean="0"/>
              <a:t>‹Nr.›</a:t>
            </a:fld>
            <a:endParaRPr lang="de-DE"/>
          </a:p>
        </p:txBody>
      </p:sp>
    </p:spTree>
    <p:extLst>
      <p:ext uri="{BB962C8B-B14F-4D97-AF65-F5344CB8AC3E}">
        <p14:creationId xmlns:p14="http://schemas.microsoft.com/office/powerpoint/2010/main" val="879335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84B481-D4A6-9358-FB6D-7E1BE4C4641E}"/>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760172C1-C873-A57B-907B-6B28FA7380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59450FAD-B389-CDF9-223E-C8A0F9BF2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F8F1A30D-7256-1191-E1FB-08BA1F7597D8}"/>
              </a:ext>
            </a:extLst>
          </p:cNvPr>
          <p:cNvSpPr>
            <a:spLocks noGrp="1"/>
          </p:cNvSpPr>
          <p:nvPr>
            <p:ph type="dt" sz="half" idx="10"/>
          </p:nvPr>
        </p:nvSpPr>
        <p:spPr/>
        <p:txBody>
          <a:bodyPr/>
          <a:lstStyle/>
          <a:p>
            <a:fld id="{F4555D93-6924-43D5-B98B-29ED21D5F44C}" type="datetimeFigureOut">
              <a:rPr lang="de-DE" smtClean="0"/>
              <a:t>19.10.2026</a:t>
            </a:fld>
            <a:endParaRPr lang="de-DE"/>
          </a:p>
        </p:txBody>
      </p:sp>
      <p:sp>
        <p:nvSpPr>
          <p:cNvPr id="6" name="Fußzeilenplatzhalter 5">
            <a:extLst>
              <a:ext uri="{FF2B5EF4-FFF2-40B4-BE49-F238E27FC236}">
                <a16:creationId xmlns:a16="http://schemas.microsoft.com/office/drawing/2014/main" id="{32AF3157-7F00-375D-7CAD-1C328FEE6288}"/>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CC952636-B04C-AD3C-29B3-5CA1B1BB91AF}"/>
              </a:ext>
            </a:extLst>
          </p:cNvPr>
          <p:cNvSpPr>
            <a:spLocks noGrp="1"/>
          </p:cNvSpPr>
          <p:nvPr>
            <p:ph type="sldNum" sz="quarter" idx="12"/>
          </p:nvPr>
        </p:nvSpPr>
        <p:spPr/>
        <p:txBody>
          <a:bodyPr/>
          <a:lstStyle/>
          <a:p>
            <a:fld id="{24E0DE88-236D-4D1B-9A9B-44CF691CB58B}" type="slidenum">
              <a:rPr lang="de-DE" smtClean="0"/>
              <a:t>‹Nr.›</a:t>
            </a:fld>
            <a:endParaRPr lang="de-DE"/>
          </a:p>
        </p:txBody>
      </p:sp>
    </p:spTree>
    <p:extLst>
      <p:ext uri="{BB962C8B-B14F-4D97-AF65-F5344CB8AC3E}">
        <p14:creationId xmlns:p14="http://schemas.microsoft.com/office/powerpoint/2010/main" val="3681986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D5A2F9-A339-2B98-0BA0-010C46235FEE}"/>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A21B0C37-5989-B47F-CA3F-62D543F54D6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1814C21E-F37E-2F60-EA30-9305989EF0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0BF69E9-0588-330D-E09B-B17EA3D59C24}"/>
              </a:ext>
            </a:extLst>
          </p:cNvPr>
          <p:cNvSpPr>
            <a:spLocks noGrp="1"/>
          </p:cNvSpPr>
          <p:nvPr>
            <p:ph type="dt" sz="half" idx="10"/>
          </p:nvPr>
        </p:nvSpPr>
        <p:spPr/>
        <p:txBody>
          <a:bodyPr/>
          <a:lstStyle/>
          <a:p>
            <a:fld id="{F4555D93-6924-43D5-B98B-29ED21D5F44C}" type="datetimeFigureOut">
              <a:rPr lang="de-DE" smtClean="0"/>
              <a:t>19.10.2026</a:t>
            </a:fld>
            <a:endParaRPr lang="de-DE"/>
          </a:p>
        </p:txBody>
      </p:sp>
      <p:sp>
        <p:nvSpPr>
          <p:cNvPr id="6" name="Fußzeilenplatzhalter 5">
            <a:extLst>
              <a:ext uri="{FF2B5EF4-FFF2-40B4-BE49-F238E27FC236}">
                <a16:creationId xmlns:a16="http://schemas.microsoft.com/office/drawing/2014/main" id="{5EE6916A-8336-F6E5-80A0-AE80F22F2490}"/>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1AB0205-382C-5831-6626-3761AF917B70}"/>
              </a:ext>
            </a:extLst>
          </p:cNvPr>
          <p:cNvSpPr>
            <a:spLocks noGrp="1"/>
          </p:cNvSpPr>
          <p:nvPr>
            <p:ph type="sldNum" sz="quarter" idx="12"/>
          </p:nvPr>
        </p:nvSpPr>
        <p:spPr/>
        <p:txBody>
          <a:bodyPr/>
          <a:lstStyle/>
          <a:p>
            <a:fld id="{24E0DE88-236D-4D1B-9A9B-44CF691CB58B}" type="slidenum">
              <a:rPr lang="de-DE" smtClean="0"/>
              <a:t>‹Nr.›</a:t>
            </a:fld>
            <a:endParaRPr lang="de-DE"/>
          </a:p>
        </p:txBody>
      </p:sp>
    </p:spTree>
    <p:extLst>
      <p:ext uri="{BB962C8B-B14F-4D97-AF65-F5344CB8AC3E}">
        <p14:creationId xmlns:p14="http://schemas.microsoft.com/office/powerpoint/2010/main" val="4220999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DD37C2-03A0-CE32-FDA3-7F61AB9DFFC8}"/>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A872EED3-660F-0C18-BB28-462B3CCD495B}"/>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DA239CA-3988-52B8-7130-C58123CE3D3E}"/>
              </a:ext>
            </a:extLst>
          </p:cNvPr>
          <p:cNvSpPr>
            <a:spLocks noGrp="1"/>
          </p:cNvSpPr>
          <p:nvPr>
            <p:ph type="dt" sz="half" idx="10"/>
          </p:nvPr>
        </p:nvSpPr>
        <p:spPr/>
        <p:txBody>
          <a:bodyPr/>
          <a:lstStyle/>
          <a:p>
            <a:fld id="{F4555D93-6924-43D5-B98B-29ED21D5F44C}" type="datetimeFigureOut">
              <a:rPr lang="de-DE" smtClean="0"/>
              <a:t>19.10.2026</a:t>
            </a:fld>
            <a:endParaRPr lang="de-DE"/>
          </a:p>
        </p:txBody>
      </p:sp>
      <p:sp>
        <p:nvSpPr>
          <p:cNvPr id="5" name="Fußzeilenplatzhalter 4">
            <a:extLst>
              <a:ext uri="{FF2B5EF4-FFF2-40B4-BE49-F238E27FC236}">
                <a16:creationId xmlns:a16="http://schemas.microsoft.com/office/drawing/2014/main" id="{F479E3FA-4425-C660-9845-6416AC45ECB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4E6B6B7E-71C1-4812-B32A-3A37FEA8271A}"/>
              </a:ext>
            </a:extLst>
          </p:cNvPr>
          <p:cNvSpPr>
            <a:spLocks noGrp="1"/>
          </p:cNvSpPr>
          <p:nvPr>
            <p:ph type="sldNum" sz="quarter" idx="12"/>
          </p:nvPr>
        </p:nvSpPr>
        <p:spPr/>
        <p:txBody>
          <a:bodyPr/>
          <a:lstStyle/>
          <a:p>
            <a:fld id="{24E0DE88-236D-4D1B-9A9B-44CF691CB58B}" type="slidenum">
              <a:rPr lang="de-DE" smtClean="0"/>
              <a:t>‹Nr.›</a:t>
            </a:fld>
            <a:endParaRPr lang="de-DE"/>
          </a:p>
        </p:txBody>
      </p:sp>
    </p:spTree>
    <p:extLst>
      <p:ext uri="{BB962C8B-B14F-4D97-AF65-F5344CB8AC3E}">
        <p14:creationId xmlns:p14="http://schemas.microsoft.com/office/powerpoint/2010/main" val="37109578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51B66712-DF47-D1EA-6739-50C46DCD2F5F}"/>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C9D32AD6-66EF-6B41-70FB-88A173C6AE7E}"/>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B1D1B48C-372D-4E8E-389F-4AED92447263}"/>
              </a:ext>
            </a:extLst>
          </p:cNvPr>
          <p:cNvSpPr>
            <a:spLocks noGrp="1"/>
          </p:cNvSpPr>
          <p:nvPr>
            <p:ph type="dt" sz="half" idx="10"/>
          </p:nvPr>
        </p:nvSpPr>
        <p:spPr/>
        <p:txBody>
          <a:bodyPr/>
          <a:lstStyle/>
          <a:p>
            <a:fld id="{F4555D93-6924-43D5-B98B-29ED21D5F44C}" type="datetimeFigureOut">
              <a:rPr lang="de-DE" smtClean="0"/>
              <a:t>19.10.2026</a:t>
            </a:fld>
            <a:endParaRPr lang="de-DE"/>
          </a:p>
        </p:txBody>
      </p:sp>
      <p:sp>
        <p:nvSpPr>
          <p:cNvPr id="5" name="Fußzeilenplatzhalter 4">
            <a:extLst>
              <a:ext uri="{FF2B5EF4-FFF2-40B4-BE49-F238E27FC236}">
                <a16:creationId xmlns:a16="http://schemas.microsoft.com/office/drawing/2014/main" id="{99F5ACA0-1788-FFE5-DAE8-ABC85CA5269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A7BF7C0-76ED-F879-9B49-11EE15B50A55}"/>
              </a:ext>
            </a:extLst>
          </p:cNvPr>
          <p:cNvSpPr>
            <a:spLocks noGrp="1"/>
          </p:cNvSpPr>
          <p:nvPr>
            <p:ph type="sldNum" sz="quarter" idx="12"/>
          </p:nvPr>
        </p:nvSpPr>
        <p:spPr/>
        <p:txBody>
          <a:bodyPr/>
          <a:lstStyle/>
          <a:p>
            <a:fld id="{24E0DE88-236D-4D1B-9A9B-44CF691CB58B}" type="slidenum">
              <a:rPr lang="de-DE" smtClean="0"/>
              <a:t>‹Nr.›</a:t>
            </a:fld>
            <a:endParaRPr lang="de-DE"/>
          </a:p>
        </p:txBody>
      </p:sp>
    </p:spTree>
    <p:extLst>
      <p:ext uri="{BB962C8B-B14F-4D97-AF65-F5344CB8AC3E}">
        <p14:creationId xmlns:p14="http://schemas.microsoft.com/office/powerpoint/2010/main" val="13889769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0EBA5243-8DD8-CA96-2AC4-F53226E92C3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D2A4CA8F-AEE0-A67C-A9C4-151479A965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C96996D-8311-240A-5DA5-4A5E15C232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4555D93-6924-43D5-B98B-29ED21D5F44C}" type="datetimeFigureOut">
              <a:rPr lang="de-DE" smtClean="0"/>
              <a:t>19.10.2026</a:t>
            </a:fld>
            <a:endParaRPr lang="de-DE"/>
          </a:p>
        </p:txBody>
      </p:sp>
      <p:sp>
        <p:nvSpPr>
          <p:cNvPr id="5" name="Fußzeilenplatzhalter 4">
            <a:extLst>
              <a:ext uri="{FF2B5EF4-FFF2-40B4-BE49-F238E27FC236}">
                <a16:creationId xmlns:a16="http://schemas.microsoft.com/office/drawing/2014/main" id="{11A812E8-54FB-48B4-CD68-29BB448865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50E4CBFE-59C4-9DF0-AE3A-6E45D21C9D7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4E0DE88-236D-4D1B-9A9B-44CF691CB58B}" type="slidenum">
              <a:rPr lang="de-DE" smtClean="0"/>
              <a:t>‹Nr.›</a:t>
            </a:fld>
            <a:endParaRPr lang="de-DE"/>
          </a:p>
        </p:txBody>
      </p:sp>
    </p:spTree>
    <p:extLst>
      <p:ext uri="{BB962C8B-B14F-4D97-AF65-F5344CB8AC3E}">
        <p14:creationId xmlns:p14="http://schemas.microsoft.com/office/powerpoint/2010/main" val="42207817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23.jpeg"/><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mailto:mail@mittelbau.net" TargetMode="External"/><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7.png"/><Relationship Id="rId18" Type="http://schemas.openxmlformats.org/officeDocument/2006/relationships/image" Target="../media/image12.png"/><Relationship Id="rId3" Type="http://schemas.openxmlformats.org/officeDocument/2006/relationships/hyperlink" Target="https://weact.campact.de/petitions/stoppt-die-dauerbefristung-in-der-wissenschaft-1" TargetMode="External"/><Relationship Id="rId21" Type="http://schemas.openxmlformats.org/officeDocument/2006/relationships/image" Target="../media/image15.png"/><Relationship Id="rId7" Type="http://schemas.openxmlformats.org/officeDocument/2006/relationships/image" Target="../media/image25.png"/><Relationship Id="rId12" Type="http://schemas.openxmlformats.org/officeDocument/2006/relationships/image" Target="../media/image6.png"/><Relationship Id="rId17" Type="http://schemas.openxmlformats.org/officeDocument/2006/relationships/image" Target="../media/image11.png"/><Relationship Id="rId2" Type="http://schemas.openxmlformats.org/officeDocument/2006/relationships/hyperlink" Target="https://mittelbau.net/wp-content/uploads/2026/09/2026-08-Positionspapier-Abschaffung-WissZeitVG.pdf" TargetMode="External"/><Relationship Id="rId16" Type="http://schemas.openxmlformats.org/officeDocument/2006/relationships/image" Target="../media/image10.png"/><Relationship Id="rId20"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png"/><Relationship Id="rId11" Type="http://schemas.openxmlformats.org/officeDocument/2006/relationships/image" Target="../media/image5.png"/><Relationship Id="rId5" Type="http://schemas.openxmlformats.org/officeDocument/2006/relationships/hyperlink" Target="https://mittelbau.net/aktionswochewissenschaft-2026-lets-get-organised-deu/" TargetMode="External"/><Relationship Id="rId15" Type="http://schemas.openxmlformats.org/officeDocument/2006/relationships/image" Target="../media/image9.png"/><Relationship Id="rId10" Type="http://schemas.openxmlformats.org/officeDocument/2006/relationships/image" Target="../media/image4.png"/><Relationship Id="rId19" Type="http://schemas.openxmlformats.org/officeDocument/2006/relationships/image" Target="../media/image13.png"/><Relationship Id="rId4" Type="http://schemas.openxmlformats.org/officeDocument/2006/relationships/hyperlink" Target="https://mittelbau.net/wp-content/uploads/2026/09/Flyer-Petition-Dauerbefristung-abschaffen.pdf" TargetMode="External"/><Relationship Id="rId9" Type="http://schemas.openxmlformats.org/officeDocument/2006/relationships/image" Target="../media/image3.png"/><Relationship Id="rId14" Type="http://schemas.openxmlformats.org/officeDocument/2006/relationships/image" Target="../media/image8.png"/><Relationship Id="rId22"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feld 16">
            <a:extLst>
              <a:ext uri="{FF2B5EF4-FFF2-40B4-BE49-F238E27FC236}">
                <a16:creationId xmlns:a16="http://schemas.microsoft.com/office/drawing/2014/main" id="{91795C65-56D4-55E8-8FB3-1E794948D48C}"/>
              </a:ext>
            </a:extLst>
          </p:cNvPr>
          <p:cNvSpPr txBox="1"/>
          <p:nvPr/>
        </p:nvSpPr>
        <p:spPr>
          <a:xfrm>
            <a:off x="335999" y="797510"/>
            <a:ext cx="11426073" cy="2631490"/>
          </a:xfrm>
          <a:prstGeom prst="rect">
            <a:avLst/>
          </a:prstGeom>
          <a:solidFill>
            <a:srgbClr val="FFC000"/>
          </a:solidFill>
          <a:ln w="31750">
            <a:solidFill>
              <a:srgbClr val="FFC000"/>
            </a:solidFill>
          </a:ln>
        </p:spPr>
        <p:txBody>
          <a:bodyPr wrap="square" rtlCol="0">
            <a:spAutoFit/>
          </a:bodyPr>
          <a:lstStyle/>
          <a:p>
            <a:pPr lvl="0" algn="ctr">
              <a:defRPr/>
            </a:pPr>
            <a:endParaRPr lang="de-DE" sz="200" b="1" cap="small" spc="300" dirty="0">
              <a:solidFill>
                <a:srgbClr val="ED155B"/>
              </a:solidFill>
            </a:endParaRPr>
          </a:p>
          <a:p>
            <a:pPr lvl="0" algn="ctr">
              <a:spcBef>
                <a:spcPts val="1200"/>
              </a:spcBef>
              <a:spcAft>
                <a:spcPts val="1800"/>
              </a:spcAft>
              <a:defRPr/>
            </a:pPr>
            <a:r>
              <a:rPr lang="de-DE" sz="4800" b="1" cap="small" spc="300" dirty="0"/>
              <a:t>#DauerbefristungAbschaffen</a:t>
            </a:r>
            <a:br>
              <a:rPr lang="de-DE" sz="4800" b="1" cap="small" spc="300" dirty="0"/>
            </a:br>
            <a:r>
              <a:rPr lang="de-DE" sz="4800" b="1" cap="small" spc="300" dirty="0"/>
              <a:t>Aktionswoche Wissenschaft</a:t>
            </a:r>
            <a:br>
              <a:rPr lang="de-DE" sz="4800" b="1" cap="small" spc="300" dirty="0"/>
            </a:br>
            <a:r>
              <a:rPr lang="de-DE" sz="4000" b="1" cap="small" spc="300" dirty="0"/>
              <a:t>9.-13. November 2026</a:t>
            </a:r>
            <a:endParaRPr lang="de-DE" sz="2000" b="1" cap="small" spc="300" dirty="0">
              <a:solidFill>
                <a:srgbClr val="ED155B"/>
              </a:solidFill>
            </a:endParaRPr>
          </a:p>
          <a:p>
            <a:pPr lvl="0" algn="ctr">
              <a:defRPr/>
            </a:pPr>
            <a:endParaRPr lang="de-DE" sz="200" b="1" cap="small" spc="300" dirty="0">
              <a:solidFill>
                <a:srgbClr val="ED155B"/>
              </a:solidFill>
            </a:endParaRPr>
          </a:p>
        </p:txBody>
      </p:sp>
      <p:pic>
        <p:nvPicPr>
          <p:cNvPr id="11" name="Grafik 10">
            <a:extLst>
              <a:ext uri="{FF2B5EF4-FFF2-40B4-BE49-F238E27FC236}">
                <a16:creationId xmlns:a16="http://schemas.microsoft.com/office/drawing/2014/main" id="{9CE7A2CE-2783-6C85-15CB-96FC13DDB005}"/>
              </a:ext>
            </a:extLst>
          </p:cNvPr>
          <p:cNvPicPr>
            <a:picLocks noChangeAspect="1"/>
          </p:cNvPicPr>
          <p:nvPr/>
        </p:nvPicPr>
        <p:blipFill>
          <a:blip r:embed="rId3"/>
          <a:stretch>
            <a:fillRect/>
          </a:stretch>
        </p:blipFill>
        <p:spPr>
          <a:xfrm>
            <a:off x="9745947" y="4247226"/>
            <a:ext cx="2016125" cy="2016125"/>
          </a:xfrm>
          <a:prstGeom prst="rect">
            <a:avLst/>
          </a:prstGeom>
        </p:spPr>
      </p:pic>
      <p:sp>
        <p:nvSpPr>
          <p:cNvPr id="3" name="Textfeld 2">
            <a:extLst>
              <a:ext uri="{FF2B5EF4-FFF2-40B4-BE49-F238E27FC236}">
                <a16:creationId xmlns:a16="http://schemas.microsoft.com/office/drawing/2014/main" id="{66C200C3-52B7-0861-146F-26EECF41F241}"/>
              </a:ext>
            </a:extLst>
          </p:cNvPr>
          <p:cNvSpPr txBox="1"/>
          <p:nvPr/>
        </p:nvSpPr>
        <p:spPr>
          <a:xfrm>
            <a:off x="9549682" y="3972626"/>
            <a:ext cx="2408653" cy="369332"/>
          </a:xfrm>
          <a:prstGeom prst="rect">
            <a:avLst/>
          </a:prstGeom>
          <a:noFill/>
        </p:spPr>
        <p:txBody>
          <a:bodyPr wrap="square" rtlCol="0">
            <a:spAutoFit/>
          </a:bodyPr>
          <a:lstStyle/>
          <a:p>
            <a:r>
              <a:rPr lang="de-DE" dirty="0"/>
              <a:t>Hier geht’s zur Petition</a:t>
            </a:r>
          </a:p>
        </p:txBody>
      </p:sp>
      <p:grpSp>
        <p:nvGrpSpPr>
          <p:cNvPr id="8" name="Gruppieren 7">
            <a:extLst>
              <a:ext uri="{FF2B5EF4-FFF2-40B4-BE49-F238E27FC236}">
                <a16:creationId xmlns:a16="http://schemas.microsoft.com/office/drawing/2014/main" id="{6FCB77FA-CC48-D63E-1198-50985362ED31}"/>
              </a:ext>
            </a:extLst>
          </p:cNvPr>
          <p:cNvGrpSpPr/>
          <p:nvPr/>
        </p:nvGrpSpPr>
        <p:grpSpPr>
          <a:xfrm>
            <a:off x="66844" y="6310911"/>
            <a:ext cx="12111162" cy="538626"/>
            <a:chOff x="-892" y="6251642"/>
            <a:chExt cx="12111162" cy="538626"/>
          </a:xfrm>
        </p:grpSpPr>
        <p:grpSp>
          <p:nvGrpSpPr>
            <p:cNvPr id="12" name="Gruppieren 11">
              <a:extLst>
                <a:ext uri="{FF2B5EF4-FFF2-40B4-BE49-F238E27FC236}">
                  <a16:creationId xmlns:a16="http://schemas.microsoft.com/office/drawing/2014/main" id="{CD4C8492-9C1F-B6A5-1EA5-C2C491BE3834}"/>
                </a:ext>
              </a:extLst>
            </p:cNvPr>
            <p:cNvGrpSpPr/>
            <p:nvPr/>
          </p:nvGrpSpPr>
          <p:grpSpPr>
            <a:xfrm>
              <a:off x="-892" y="6251642"/>
              <a:ext cx="12111162" cy="538626"/>
              <a:chOff x="-17172" y="6247974"/>
              <a:chExt cx="12111162" cy="538626"/>
            </a:xfrm>
          </p:grpSpPr>
          <p:pic>
            <p:nvPicPr>
              <p:cNvPr id="14" name="Grafik 13">
                <a:extLst>
                  <a:ext uri="{FF2B5EF4-FFF2-40B4-BE49-F238E27FC236}">
                    <a16:creationId xmlns:a16="http://schemas.microsoft.com/office/drawing/2014/main" id="{66BC3D9E-CC81-B28F-25B9-99E5930BA831}"/>
                  </a:ext>
                </a:extLst>
              </p:cNvPr>
              <p:cNvPicPr>
                <a:picLocks noChangeAspect="1"/>
              </p:cNvPicPr>
              <p:nvPr/>
            </p:nvPicPr>
            <p:blipFill>
              <a:blip r:embed="rId4"/>
              <a:stretch>
                <a:fillRect/>
              </a:stretch>
            </p:blipFill>
            <p:spPr>
              <a:xfrm>
                <a:off x="10455103" y="6380191"/>
                <a:ext cx="1120237" cy="358171"/>
              </a:xfrm>
              <a:prstGeom prst="rect">
                <a:avLst/>
              </a:prstGeom>
            </p:spPr>
          </p:pic>
          <p:pic>
            <p:nvPicPr>
              <p:cNvPr id="16" name="Grafik 15">
                <a:extLst>
                  <a:ext uri="{FF2B5EF4-FFF2-40B4-BE49-F238E27FC236}">
                    <a16:creationId xmlns:a16="http://schemas.microsoft.com/office/drawing/2014/main" id="{E4B15B71-C273-D4BC-72FB-FF2242149AD5}"/>
                  </a:ext>
                </a:extLst>
              </p:cNvPr>
              <p:cNvPicPr>
                <a:picLocks noChangeAspect="1"/>
              </p:cNvPicPr>
              <p:nvPr/>
            </p:nvPicPr>
            <p:blipFill>
              <a:blip r:embed="rId5"/>
              <a:stretch>
                <a:fillRect/>
              </a:stretch>
            </p:blipFill>
            <p:spPr>
              <a:xfrm>
                <a:off x="11511926" y="6247974"/>
                <a:ext cx="582064" cy="538626"/>
              </a:xfrm>
              <a:prstGeom prst="rect">
                <a:avLst/>
              </a:prstGeom>
            </p:spPr>
          </p:pic>
          <p:pic>
            <p:nvPicPr>
              <p:cNvPr id="19" name="Grafik 18">
                <a:extLst>
                  <a:ext uri="{FF2B5EF4-FFF2-40B4-BE49-F238E27FC236}">
                    <a16:creationId xmlns:a16="http://schemas.microsoft.com/office/drawing/2014/main" id="{60880F37-F138-4C56-72C9-1B02CDE2F977}"/>
                  </a:ext>
                </a:extLst>
              </p:cNvPr>
              <p:cNvPicPr>
                <a:picLocks noChangeAspect="1"/>
              </p:cNvPicPr>
              <p:nvPr/>
            </p:nvPicPr>
            <p:blipFill>
              <a:blip r:embed="rId6"/>
              <a:stretch>
                <a:fillRect/>
              </a:stretch>
            </p:blipFill>
            <p:spPr>
              <a:xfrm>
                <a:off x="-17172" y="6420850"/>
                <a:ext cx="981469" cy="297205"/>
              </a:xfrm>
              <a:prstGeom prst="rect">
                <a:avLst/>
              </a:prstGeom>
            </p:spPr>
          </p:pic>
          <p:pic>
            <p:nvPicPr>
              <p:cNvPr id="21" name="Grafik 20">
                <a:extLst>
                  <a:ext uri="{FF2B5EF4-FFF2-40B4-BE49-F238E27FC236}">
                    <a16:creationId xmlns:a16="http://schemas.microsoft.com/office/drawing/2014/main" id="{C85CBCFF-FC8D-E70F-C789-43DC073B4F16}"/>
                  </a:ext>
                </a:extLst>
              </p:cNvPr>
              <p:cNvPicPr>
                <a:picLocks noChangeAspect="1"/>
              </p:cNvPicPr>
              <p:nvPr/>
            </p:nvPicPr>
            <p:blipFill>
              <a:blip r:embed="rId7"/>
              <a:stretch>
                <a:fillRect/>
              </a:stretch>
            </p:blipFill>
            <p:spPr>
              <a:xfrm>
                <a:off x="851708" y="6403053"/>
                <a:ext cx="1062866" cy="335309"/>
              </a:xfrm>
              <a:prstGeom prst="rect">
                <a:avLst/>
              </a:prstGeom>
            </p:spPr>
          </p:pic>
          <p:pic>
            <p:nvPicPr>
              <p:cNvPr id="23" name="Grafik 22">
                <a:extLst>
                  <a:ext uri="{FF2B5EF4-FFF2-40B4-BE49-F238E27FC236}">
                    <a16:creationId xmlns:a16="http://schemas.microsoft.com/office/drawing/2014/main" id="{1773679E-B77C-EE8D-C9A7-96EEE289C0D6}"/>
                  </a:ext>
                </a:extLst>
              </p:cNvPr>
              <p:cNvPicPr>
                <a:picLocks noChangeAspect="1"/>
              </p:cNvPicPr>
              <p:nvPr/>
            </p:nvPicPr>
            <p:blipFill>
              <a:blip r:embed="rId8"/>
              <a:stretch>
                <a:fillRect/>
              </a:stretch>
            </p:blipFill>
            <p:spPr>
              <a:xfrm>
                <a:off x="1870888" y="6354529"/>
                <a:ext cx="769687" cy="388654"/>
              </a:xfrm>
              <a:prstGeom prst="rect">
                <a:avLst/>
              </a:prstGeom>
            </p:spPr>
          </p:pic>
          <p:pic>
            <p:nvPicPr>
              <p:cNvPr id="25" name="Grafik 24">
                <a:extLst>
                  <a:ext uri="{FF2B5EF4-FFF2-40B4-BE49-F238E27FC236}">
                    <a16:creationId xmlns:a16="http://schemas.microsoft.com/office/drawing/2014/main" id="{14135037-61C4-A2C9-B359-4ACDEB5ED8E4}"/>
                  </a:ext>
                </a:extLst>
              </p:cNvPr>
              <p:cNvPicPr>
                <a:picLocks noChangeAspect="1"/>
              </p:cNvPicPr>
              <p:nvPr/>
            </p:nvPicPr>
            <p:blipFill>
              <a:blip r:embed="rId9"/>
              <a:stretch>
                <a:fillRect/>
              </a:stretch>
            </p:blipFill>
            <p:spPr>
              <a:xfrm>
                <a:off x="2646195" y="6371315"/>
                <a:ext cx="647756" cy="381033"/>
              </a:xfrm>
              <a:prstGeom prst="rect">
                <a:avLst/>
              </a:prstGeom>
            </p:spPr>
          </p:pic>
          <p:pic>
            <p:nvPicPr>
              <p:cNvPr id="59" name="Grafik 58">
                <a:extLst>
                  <a:ext uri="{FF2B5EF4-FFF2-40B4-BE49-F238E27FC236}">
                    <a16:creationId xmlns:a16="http://schemas.microsoft.com/office/drawing/2014/main" id="{C0EF00E0-C7D6-41C1-5AD3-0036FCDC3201}"/>
                  </a:ext>
                </a:extLst>
              </p:cNvPr>
              <p:cNvPicPr>
                <a:picLocks noChangeAspect="1"/>
              </p:cNvPicPr>
              <p:nvPr/>
            </p:nvPicPr>
            <p:blipFill>
              <a:blip r:embed="rId10"/>
              <a:stretch>
                <a:fillRect/>
              </a:stretch>
            </p:blipFill>
            <p:spPr>
              <a:xfrm>
                <a:off x="3241548" y="6380191"/>
                <a:ext cx="746825" cy="358171"/>
              </a:xfrm>
              <a:prstGeom prst="rect">
                <a:avLst/>
              </a:prstGeom>
            </p:spPr>
          </p:pic>
          <p:pic>
            <p:nvPicPr>
              <p:cNvPr id="60" name="Grafik 59">
                <a:extLst>
                  <a:ext uri="{FF2B5EF4-FFF2-40B4-BE49-F238E27FC236}">
                    <a16:creationId xmlns:a16="http://schemas.microsoft.com/office/drawing/2014/main" id="{D76D00E6-939F-0318-3248-6F73CC1864E4}"/>
                  </a:ext>
                </a:extLst>
              </p:cNvPr>
              <p:cNvPicPr>
                <a:picLocks noChangeAspect="1"/>
              </p:cNvPicPr>
              <p:nvPr/>
            </p:nvPicPr>
            <p:blipFill>
              <a:blip r:embed="rId11"/>
              <a:stretch>
                <a:fillRect/>
              </a:stretch>
            </p:blipFill>
            <p:spPr>
              <a:xfrm>
                <a:off x="4899327" y="6386704"/>
                <a:ext cx="967824" cy="388654"/>
              </a:xfrm>
              <a:prstGeom prst="rect">
                <a:avLst/>
              </a:prstGeom>
            </p:spPr>
          </p:pic>
          <p:pic>
            <p:nvPicPr>
              <p:cNvPr id="61" name="Grafik 60">
                <a:extLst>
                  <a:ext uri="{FF2B5EF4-FFF2-40B4-BE49-F238E27FC236}">
                    <a16:creationId xmlns:a16="http://schemas.microsoft.com/office/drawing/2014/main" id="{404665B2-0444-68B8-136E-D7B3997BC35C}"/>
                  </a:ext>
                </a:extLst>
              </p:cNvPr>
              <p:cNvPicPr>
                <a:picLocks noChangeAspect="1"/>
              </p:cNvPicPr>
              <p:nvPr/>
            </p:nvPicPr>
            <p:blipFill>
              <a:blip r:embed="rId12"/>
              <a:stretch>
                <a:fillRect/>
              </a:stretch>
            </p:blipFill>
            <p:spPr>
              <a:xfrm>
                <a:off x="5845548" y="6264774"/>
                <a:ext cx="929721" cy="510584"/>
              </a:xfrm>
              <a:prstGeom prst="rect">
                <a:avLst/>
              </a:prstGeom>
            </p:spPr>
          </p:pic>
          <p:pic>
            <p:nvPicPr>
              <p:cNvPr id="62" name="Grafik 61">
                <a:extLst>
                  <a:ext uri="{FF2B5EF4-FFF2-40B4-BE49-F238E27FC236}">
                    <a16:creationId xmlns:a16="http://schemas.microsoft.com/office/drawing/2014/main" id="{E2538438-938E-CECA-966A-727446EFF62F}"/>
                  </a:ext>
                </a:extLst>
              </p:cNvPr>
              <p:cNvPicPr>
                <a:picLocks noChangeAspect="1"/>
              </p:cNvPicPr>
              <p:nvPr/>
            </p:nvPicPr>
            <p:blipFill>
              <a:blip r:embed="rId13"/>
              <a:stretch>
                <a:fillRect/>
              </a:stretch>
            </p:blipFill>
            <p:spPr>
              <a:xfrm>
                <a:off x="7025785" y="6449672"/>
                <a:ext cx="419136" cy="320068"/>
              </a:xfrm>
              <a:prstGeom prst="rect">
                <a:avLst/>
              </a:prstGeom>
            </p:spPr>
          </p:pic>
          <p:pic>
            <p:nvPicPr>
              <p:cNvPr id="63" name="Grafik 62">
                <a:extLst>
                  <a:ext uri="{FF2B5EF4-FFF2-40B4-BE49-F238E27FC236}">
                    <a16:creationId xmlns:a16="http://schemas.microsoft.com/office/drawing/2014/main" id="{1F2A308D-14DB-4632-1947-7779B2FA7651}"/>
                  </a:ext>
                </a:extLst>
              </p:cNvPr>
              <p:cNvPicPr>
                <a:picLocks noChangeAspect="1"/>
              </p:cNvPicPr>
              <p:nvPr/>
            </p:nvPicPr>
            <p:blipFill>
              <a:blip r:embed="rId14"/>
              <a:stretch>
                <a:fillRect/>
              </a:stretch>
            </p:blipFill>
            <p:spPr>
              <a:xfrm>
                <a:off x="7415056" y="6438241"/>
                <a:ext cx="1112616" cy="342930"/>
              </a:xfrm>
              <a:prstGeom prst="rect">
                <a:avLst/>
              </a:prstGeom>
            </p:spPr>
          </p:pic>
          <p:pic>
            <p:nvPicPr>
              <p:cNvPr id="64" name="Grafik 63">
                <a:extLst>
                  <a:ext uri="{FF2B5EF4-FFF2-40B4-BE49-F238E27FC236}">
                    <a16:creationId xmlns:a16="http://schemas.microsoft.com/office/drawing/2014/main" id="{CF2960FD-80B9-C408-3B9B-A73599FEE9DF}"/>
                  </a:ext>
                </a:extLst>
              </p:cNvPr>
              <p:cNvPicPr>
                <a:picLocks noChangeAspect="1"/>
              </p:cNvPicPr>
              <p:nvPr/>
            </p:nvPicPr>
            <p:blipFill>
              <a:blip r:embed="rId15"/>
              <a:stretch>
                <a:fillRect/>
              </a:stretch>
            </p:blipFill>
            <p:spPr>
              <a:xfrm>
                <a:off x="8438998" y="6454132"/>
                <a:ext cx="623919" cy="284230"/>
              </a:xfrm>
              <a:prstGeom prst="rect">
                <a:avLst/>
              </a:prstGeom>
            </p:spPr>
          </p:pic>
          <p:pic>
            <p:nvPicPr>
              <p:cNvPr id="65" name="Grafik 64">
                <a:extLst>
                  <a:ext uri="{FF2B5EF4-FFF2-40B4-BE49-F238E27FC236}">
                    <a16:creationId xmlns:a16="http://schemas.microsoft.com/office/drawing/2014/main" id="{3A6F01C3-1F64-96BE-833E-54AA2A8CE1AB}"/>
                  </a:ext>
                </a:extLst>
              </p:cNvPr>
              <p:cNvPicPr>
                <a:picLocks noChangeAspect="1"/>
              </p:cNvPicPr>
              <p:nvPr/>
            </p:nvPicPr>
            <p:blipFill>
              <a:blip r:embed="rId16"/>
              <a:stretch>
                <a:fillRect/>
              </a:stretch>
            </p:blipFill>
            <p:spPr>
              <a:xfrm>
                <a:off x="9046777" y="6450061"/>
                <a:ext cx="1432684" cy="243861"/>
              </a:xfrm>
              <a:prstGeom prst="rect">
                <a:avLst/>
              </a:prstGeom>
            </p:spPr>
          </p:pic>
          <p:pic>
            <p:nvPicPr>
              <p:cNvPr id="66" name="Grafik 65">
                <a:extLst>
                  <a:ext uri="{FF2B5EF4-FFF2-40B4-BE49-F238E27FC236}">
                    <a16:creationId xmlns:a16="http://schemas.microsoft.com/office/drawing/2014/main" id="{013C25B3-DEDB-76ED-A08B-27DD59DD962A}"/>
                  </a:ext>
                </a:extLst>
              </p:cNvPr>
              <p:cNvPicPr>
                <a:picLocks noChangeAspect="1"/>
              </p:cNvPicPr>
              <p:nvPr/>
            </p:nvPicPr>
            <p:blipFill>
              <a:blip r:embed="rId17"/>
              <a:stretch>
                <a:fillRect/>
              </a:stretch>
            </p:blipFill>
            <p:spPr>
              <a:xfrm>
                <a:off x="6688569" y="6356074"/>
                <a:ext cx="381033" cy="396274"/>
              </a:xfrm>
              <a:prstGeom prst="rect">
                <a:avLst/>
              </a:prstGeom>
            </p:spPr>
          </p:pic>
        </p:grpSp>
        <p:pic>
          <p:nvPicPr>
            <p:cNvPr id="13" name="Grafik 12" descr="Ein Bild, das Screenshot, Grafiken, Grafikdesign, Grün enthält.&#10;&#10;Automatisch generierte Beschreibung">
              <a:extLst>
                <a:ext uri="{FF2B5EF4-FFF2-40B4-BE49-F238E27FC236}">
                  <a16:creationId xmlns:a16="http://schemas.microsoft.com/office/drawing/2014/main" id="{BA8E0E2B-4999-EF2F-8E8E-E935EE03AB43}"/>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950018" y="6412747"/>
              <a:ext cx="973906" cy="260291"/>
            </a:xfrm>
            <a:prstGeom prst="rect">
              <a:avLst/>
            </a:prstGeom>
          </p:spPr>
        </p:pic>
      </p:grpSp>
    </p:spTree>
    <p:extLst>
      <p:ext uri="{BB962C8B-B14F-4D97-AF65-F5344CB8AC3E}">
        <p14:creationId xmlns:p14="http://schemas.microsoft.com/office/powerpoint/2010/main" val="33776444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A1CB3F-D750-7148-9E8D-D26A6FE94829}"/>
              </a:ext>
            </a:extLst>
          </p:cNvPr>
          <p:cNvSpPr>
            <a:spLocks noGrp="1"/>
          </p:cNvSpPr>
          <p:nvPr>
            <p:ph type="title"/>
          </p:nvPr>
        </p:nvSpPr>
        <p:spPr>
          <a:xfrm>
            <a:off x="838200" y="365125"/>
            <a:ext cx="7881257" cy="1325563"/>
          </a:xfrm>
        </p:spPr>
        <p:txBody>
          <a:bodyPr/>
          <a:lstStyle/>
          <a:p>
            <a:r>
              <a:rPr lang="de-DE" dirty="0">
                <a:latin typeface="Calibri" panose="020F0502020204030204" pitchFamily="34" charset="0"/>
                <a:ea typeface="Calibri" panose="020F0502020204030204" pitchFamily="34" charset="0"/>
                <a:cs typeface="Calibri" panose="020F0502020204030204" pitchFamily="34" charset="0"/>
              </a:rPr>
              <a:t>Negative Folgen des WissZeitVG</a:t>
            </a:r>
          </a:p>
        </p:txBody>
      </p:sp>
      <p:sp>
        <p:nvSpPr>
          <p:cNvPr id="6" name="Inhaltsplatzhalter 5">
            <a:extLst>
              <a:ext uri="{FF2B5EF4-FFF2-40B4-BE49-F238E27FC236}">
                <a16:creationId xmlns:a16="http://schemas.microsoft.com/office/drawing/2014/main" id="{E1CEA481-839F-F328-9AC9-3AB4579681BB}"/>
              </a:ext>
            </a:extLst>
          </p:cNvPr>
          <p:cNvSpPr>
            <a:spLocks noGrp="1"/>
          </p:cNvSpPr>
          <p:nvPr>
            <p:ph idx="1"/>
          </p:nvPr>
        </p:nvSpPr>
        <p:spPr>
          <a:xfrm>
            <a:off x="359229" y="1690688"/>
            <a:ext cx="11473542" cy="5167312"/>
          </a:xfrm>
        </p:spPr>
        <p:txBody>
          <a:bodyPr>
            <a:noAutofit/>
          </a:bodyPr>
          <a:lstStyle/>
          <a:p>
            <a:pPr>
              <a:lnSpc>
                <a:spcPct val="100000"/>
              </a:lnSpc>
              <a:spcBef>
                <a:spcPts val="0"/>
              </a:spcBef>
            </a:pPr>
            <a:r>
              <a:rPr lang="de-DE" sz="2400" b="1" kern="100" dirty="0">
                <a:effectLst/>
                <a:latin typeface="Calibri" panose="020F0502020204030204" pitchFamily="34" charset="0"/>
                <a:ea typeface="Calibri" panose="020F0502020204030204" pitchFamily="34" charset="0"/>
                <a:cs typeface="Calibri" panose="020F0502020204030204" pitchFamily="34" charset="0"/>
              </a:rPr>
              <a:t>Das WissZeitVG hat Befristung zur Regel gemacht</a:t>
            </a:r>
            <a:endParaRPr lang="de-DE" sz="2400" kern="100"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00000"/>
              </a:lnSpc>
              <a:spcBef>
                <a:spcPts val="0"/>
              </a:spcBef>
              <a:buNone/>
            </a:pPr>
            <a:r>
              <a:rPr lang="de-DE" sz="2400" kern="100" dirty="0">
                <a:effectLst/>
                <a:latin typeface="Calibri" panose="020F0502020204030204" pitchFamily="34" charset="0"/>
                <a:ea typeface="Calibri" panose="020F0502020204030204" pitchFamily="34" charset="0"/>
                <a:cs typeface="Calibri" panose="020F0502020204030204" pitchFamily="34" charset="0"/>
              </a:rPr>
              <a:t>Rund vier von fünf Wissenschaftler*innen ohne Professur sind befristet beschäftigt. Die durchschnittliche Vertragslaufzeit liegt bei 18 Monaten an Universitäten und 15 Monaten an Hochschulen für Angewandte Wissenschaften.</a:t>
            </a:r>
          </a:p>
          <a:p>
            <a:pPr marL="0" indent="0">
              <a:lnSpc>
                <a:spcPct val="100000"/>
              </a:lnSpc>
              <a:spcBef>
                <a:spcPts val="0"/>
              </a:spcBef>
              <a:buNone/>
            </a:pPr>
            <a:endParaRPr lang="de-DE" sz="2400" kern="100" dirty="0">
              <a:effectLst/>
              <a:latin typeface="Calibri" panose="020F0502020204030204" pitchFamily="34" charset="0"/>
              <a:ea typeface="Calibri" panose="020F0502020204030204" pitchFamily="34" charset="0"/>
              <a:cs typeface="Calibri" panose="020F0502020204030204" pitchFamily="34" charset="0"/>
            </a:endParaRPr>
          </a:p>
          <a:p>
            <a:pPr>
              <a:lnSpc>
                <a:spcPct val="100000"/>
              </a:lnSpc>
              <a:spcBef>
                <a:spcPts val="0"/>
              </a:spcBef>
            </a:pPr>
            <a:r>
              <a:rPr lang="de-DE" sz="2400" b="1" kern="100" dirty="0">
                <a:latin typeface="Calibri" panose="020F0502020204030204" pitchFamily="34" charset="0"/>
                <a:ea typeface="Calibri" panose="020F0502020204030204" pitchFamily="34" charset="0"/>
                <a:cs typeface="Calibri" panose="020F0502020204030204" pitchFamily="34" charset="0"/>
              </a:rPr>
              <a:t>Das WissZeitVG verschärft soziale Ungleichheiten</a:t>
            </a:r>
          </a:p>
          <a:p>
            <a:pPr marL="0" indent="0">
              <a:lnSpc>
                <a:spcPct val="100000"/>
              </a:lnSpc>
              <a:spcBef>
                <a:spcPts val="0"/>
              </a:spcBef>
              <a:buNone/>
            </a:pPr>
            <a:r>
              <a:rPr lang="de-DE" sz="2400" kern="100" dirty="0">
                <a:latin typeface="Calibri" panose="020F0502020204030204" pitchFamily="34" charset="0"/>
                <a:ea typeface="Calibri" panose="020F0502020204030204" pitchFamily="34" charset="0"/>
                <a:cs typeface="Calibri" panose="020F0502020204030204" pitchFamily="34" charset="0"/>
              </a:rPr>
              <a:t>Die gegenwärtige Befristungspraxis trifft nicht alle Beschäftigten gleichermaßen!</a:t>
            </a:r>
          </a:p>
          <a:p>
            <a:pPr marL="0" indent="0">
              <a:lnSpc>
                <a:spcPct val="100000"/>
              </a:lnSpc>
              <a:spcBef>
                <a:spcPts val="0"/>
              </a:spcBef>
              <a:buNone/>
            </a:pPr>
            <a:endParaRPr lang="de-DE" sz="2400" b="1" kern="100" dirty="0">
              <a:latin typeface="Calibri" panose="020F0502020204030204" pitchFamily="34" charset="0"/>
              <a:ea typeface="Calibri" panose="020F0502020204030204" pitchFamily="34" charset="0"/>
              <a:cs typeface="Calibri" panose="020F0502020204030204" pitchFamily="34" charset="0"/>
            </a:endParaRPr>
          </a:p>
          <a:p>
            <a:pPr>
              <a:lnSpc>
                <a:spcPct val="100000"/>
              </a:lnSpc>
              <a:spcBef>
                <a:spcPts val="0"/>
              </a:spcBef>
            </a:pPr>
            <a:r>
              <a:rPr lang="de-DE" sz="2400" b="1" kern="100" dirty="0">
                <a:latin typeface="Calibri" panose="020F0502020204030204" pitchFamily="34" charset="0"/>
                <a:ea typeface="Calibri" panose="020F0502020204030204" pitchFamily="34" charset="0"/>
                <a:cs typeface="Calibri" panose="020F0502020204030204" pitchFamily="34" charset="0"/>
              </a:rPr>
              <a:t>Dauerbefristung erzeugt Anpassungsdruck, verstärkt Machtasymmetrien und gefährdet die Qualität von Lehre und Forschung.</a:t>
            </a:r>
          </a:p>
          <a:p>
            <a:pPr marL="0" indent="0">
              <a:lnSpc>
                <a:spcPct val="100000"/>
              </a:lnSpc>
              <a:spcBef>
                <a:spcPts val="0"/>
              </a:spcBef>
              <a:buNone/>
            </a:pPr>
            <a:endParaRPr lang="de-DE" sz="2400" kern="100" dirty="0">
              <a:latin typeface="Calibri" panose="020F0502020204030204" pitchFamily="34" charset="0"/>
              <a:ea typeface="Calibri" panose="020F0502020204030204" pitchFamily="34" charset="0"/>
              <a:cs typeface="Calibri" panose="020F0502020204030204" pitchFamily="34" charset="0"/>
            </a:endParaRPr>
          </a:p>
          <a:p>
            <a:pPr>
              <a:lnSpc>
                <a:spcPct val="100000"/>
              </a:lnSpc>
              <a:spcBef>
                <a:spcPts val="0"/>
              </a:spcBef>
            </a:pPr>
            <a:r>
              <a:rPr lang="de-DE" sz="2400" b="1" kern="100" dirty="0">
                <a:latin typeface="Calibri" panose="020F0502020204030204" pitchFamily="34" charset="0"/>
                <a:ea typeface="Calibri" panose="020F0502020204030204" pitchFamily="34" charset="0"/>
                <a:cs typeface="Calibri" panose="020F0502020204030204" pitchFamily="34" charset="0"/>
              </a:rPr>
              <a:t>Das WissZeitVG </a:t>
            </a:r>
            <a:r>
              <a:rPr lang="de-DE" sz="2400" b="1" kern="100" dirty="0" err="1">
                <a:latin typeface="Calibri" panose="020F0502020204030204" pitchFamily="34" charset="0"/>
                <a:ea typeface="Calibri" panose="020F0502020204030204" pitchFamily="34" charset="0"/>
                <a:cs typeface="Calibri" panose="020F0502020204030204" pitchFamily="34" charset="0"/>
              </a:rPr>
              <a:t>prekarisiert</a:t>
            </a:r>
            <a:r>
              <a:rPr lang="de-DE" sz="2400" b="1" kern="100" dirty="0">
                <a:latin typeface="Calibri" panose="020F0502020204030204" pitchFamily="34" charset="0"/>
                <a:ea typeface="Calibri" panose="020F0502020204030204" pitchFamily="34" charset="0"/>
                <a:cs typeface="Calibri" panose="020F0502020204030204" pitchFamily="34" charset="0"/>
              </a:rPr>
              <a:t> studentische Beschäftigung</a:t>
            </a:r>
          </a:p>
          <a:p>
            <a:pPr marL="0" indent="0">
              <a:lnSpc>
                <a:spcPct val="100000"/>
              </a:lnSpc>
              <a:spcBef>
                <a:spcPts val="0"/>
              </a:spcBef>
              <a:buNone/>
            </a:pPr>
            <a:r>
              <a:rPr lang="de-DE" sz="2400" kern="100" dirty="0">
                <a:latin typeface="Calibri" panose="020F0502020204030204" pitchFamily="34" charset="0"/>
                <a:ea typeface="Calibri" panose="020F0502020204030204" pitchFamily="34" charset="0"/>
                <a:cs typeface="Calibri" panose="020F0502020204030204" pitchFamily="34" charset="0"/>
              </a:rPr>
              <a:t>Unsachgemäße Kurz- und Kettenbefristung bei studentischen Beschäftigten sind die Regel. </a:t>
            </a:r>
          </a:p>
        </p:txBody>
      </p:sp>
    </p:spTree>
    <p:extLst>
      <p:ext uri="{BB962C8B-B14F-4D97-AF65-F5344CB8AC3E}">
        <p14:creationId xmlns:p14="http://schemas.microsoft.com/office/powerpoint/2010/main" val="1420356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A1CB3F-D750-7148-9E8D-D26A6FE94829}"/>
              </a:ext>
            </a:extLst>
          </p:cNvPr>
          <p:cNvSpPr>
            <a:spLocks noGrp="1"/>
          </p:cNvSpPr>
          <p:nvPr>
            <p:ph type="title"/>
          </p:nvPr>
        </p:nvSpPr>
        <p:spPr>
          <a:xfrm>
            <a:off x="838200" y="35152"/>
            <a:ext cx="10961914" cy="1325563"/>
          </a:xfrm>
        </p:spPr>
        <p:txBody>
          <a:bodyPr/>
          <a:lstStyle/>
          <a:p>
            <a:r>
              <a:rPr lang="de-DE" dirty="0">
                <a:latin typeface="Calibri" panose="020F0502020204030204" pitchFamily="34" charset="0"/>
                <a:ea typeface="Calibri" panose="020F0502020204030204" pitchFamily="34" charset="0"/>
                <a:cs typeface="Calibri" panose="020F0502020204030204" pitchFamily="34" charset="0"/>
              </a:rPr>
              <a:t>Wir fordern:</a:t>
            </a:r>
          </a:p>
        </p:txBody>
      </p:sp>
      <p:sp>
        <p:nvSpPr>
          <p:cNvPr id="3" name="Inhaltsplatzhalter 2">
            <a:extLst>
              <a:ext uri="{FF2B5EF4-FFF2-40B4-BE49-F238E27FC236}">
                <a16:creationId xmlns:a16="http://schemas.microsoft.com/office/drawing/2014/main" id="{1B417810-E580-8E88-CB0B-9F6E52FC35C9}"/>
              </a:ext>
            </a:extLst>
          </p:cNvPr>
          <p:cNvSpPr>
            <a:spLocks noGrp="1"/>
          </p:cNvSpPr>
          <p:nvPr>
            <p:ph idx="1"/>
          </p:nvPr>
        </p:nvSpPr>
        <p:spPr>
          <a:xfrm>
            <a:off x="838200" y="1230994"/>
            <a:ext cx="10515600" cy="5627006"/>
          </a:xfrm>
        </p:spPr>
        <p:txBody>
          <a:bodyPr>
            <a:noAutofit/>
          </a:bodyPr>
          <a:lstStyle/>
          <a:p>
            <a:r>
              <a:rPr lang="de-DE" sz="2400" b="1" dirty="0">
                <a:latin typeface="Calibri" panose="020F0502020204030204" pitchFamily="34" charset="0"/>
                <a:ea typeface="Calibri" panose="020F0502020204030204" pitchFamily="34" charset="0"/>
                <a:cs typeface="Calibri" panose="020F0502020204030204" pitchFamily="34" charset="0"/>
              </a:rPr>
              <a:t>Abschaffung des WissZeitVG</a:t>
            </a:r>
            <a:br>
              <a:rPr lang="de-DE" sz="2400" dirty="0">
                <a:latin typeface="Calibri" panose="020F0502020204030204" pitchFamily="34" charset="0"/>
                <a:ea typeface="Calibri" panose="020F0502020204030204" pitchFamily="34" charset="0"/>
                <a:cs typeface="Calibri" panose="020F0502020204030204" pitchFamily="34" charset="0"/>
              </a:rPr>
            </a:br>
            <a:r>
              <a:rPr lang="de-DE" sz="2400" dirty="0">
                <a:latin typeface="Calibri" panose="020F0502020204030204" pitchFamily="34" charset="0"/>
                <a:ea typeface="Calibri" panose="020F0502020204030204" pitchFamily="34" charset="0"/>
                <a:cs typeface="Calibri" panose="020F0502020204030204" pitchFamily="34" charset="0"/>
              </a:rPr>
              <a:t>Dem allgemeinen Arbeitsrecht muss endlich auch in der Wissenschaft Geltung verschafft werden, denn Wissenschaft ist ein normaler Beruf. Tarifsperren für Beschäftigte in der Wissenschaft stellen eine ungerechtfertigte Beschneidung von Kollektivrechten dar. </a:t>
            </a:r>
          </a:p>
          <a:p>
            <a:r>
              <a:rPr lang="de-DE" sz="2400" b="1" dirty="0">
                <a:latin typeface="Calibri" panose="020F0502020204030204" pitchFamily="34" charset="0"/>
                <a:ea typeface="Calibri" panose="020F0502020204030204" pitchFamily="34" charset="0"/>
                <a:cs typeface="Calibri" panose="020F0502020204030204" pitchFamily="34" charset="0"/>
              </a:rPr>
              <a:t>Sonderregelungen für die Promotion/ Promotionsfördergesetz</a:t>
            </a:r>
          </a:p>
          <a:p>
            <a:pPr marL="457200" lvl="1" indent="0">
              <a:buNone/>
            </a:pPr>
            <a:r>
              <a:rPr lang="de-DE"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t>
            </a:r>
            <a:r>
              <a:rPr lang="de-DE" dirty="0">
                <a:latin typeface="Calibri" panose="020F0502020204030204" pitchFamily="34" charset="0"/>
                <a:ea typeface="Calibri" panose="020F0502020204030204" pitchFamily="34" charset="0"/>
                <a:cs typeface="Calibri" panose="020F0502020204030204" pitchFamily="34" charset="0"/>
              </a:rPr>
              <a:t>In der Regel sechs, mindestens vier Jahre Vertragslaufzeit</a:t>
            </a:r>
          </a:p>
          <a:p>
            <a:pPr lvl="1">
              <a:buFont typeface="Wingdings" panose="05000000000000000000" pitchFamily="2" charset="2"/>
              <a:buChar char="à"/>
            </a:pPr>
            <a:r>
              <a:rPr lang="de-DE" dirty="0">
                <a:latin typeface="Calibri" panose="020F0502020204030204" pitchFamily="34" charset="0"/>
                <a:ea typeface="Calibri" panose="020F0502020204030204" pitchFamily="34" charset="0"/>
                <a:cs typeface="Calibri" panose="020F0502020204030204" pitchFamily="34" charset="0"/>
              </a:rPr>
              <a:t>Verbindliche Nachteilsausgleichsregelungen (z.B. Elternzeit, Pflegezeiten etc.)</a:t>
            </a:r>
          </a:p>
          <a:p>
            <a:pPr lvl="1">
              <a:buFont typeface="Wingdings" panose="05000000000000000000" pitchFamily="2" charset="2"/>
              <a:buChar char="à"/>
            </a:pPr>
            <a:r>
              <a:rPr lang="de-DE" dirty="0">
                <a:latin typeface="Calibri" panose="020F0502020204030204" pitchFamily="34" charset="0"/>
                <a:ea typeface="Calibri" panose="020F0502020204030204" pitchFamily="34" charset="0"/>
                <a:cs typeface="Calibri" panose="020F0502020204030204" pitchFamily="34" charset="0"/>
              </a:rPr>
              <a:t>Ausreichend Zeit für die Promotion während der Arbeitszeit (mind. 50 Prozent der regelmäßigen Arbeitszeit)</a:t>
            </a:r>
          </a:p>
          <a:p>
            <a:r>
              <a:rPr lang="de-DE" sz="2400" b="1" dirty="0">
                <a:latin typeface="Calibri" panose="020F0502020204030204" pitchFamily="34" charset="0"/>
                <a:ea typeface="Calibri" panose="020F0502020204030204" pitchFamily="34" charset="0"/>
                <a:cs typeface="Calibri" panose="020F0502020204030204" pitchFamily="34" charset="0"/>
              </a:rPr>
              <a:t>Dauerstellen für Daueraufgaben</a:t>
            </a:r>
            <a:r>
              <a:rPr lang="de-DE" sz="2400" dirty="0">
                <a:latin typeface="Calibri" panose="020F0502020204030204" pitchFamily="34" charset="0"/>
                <a:ea typeface="Calibri" panose="020F0502020204030204" pitchFamily="34" charset="0"/>
                <a:cs typeface="Calibri" panose="020F0502020204030204" pitchFamily="34" charset="0"/>
              </a:rPr>
              <a:t> </a:t>
            </a:r>
          </a:p>
          <a:p>
            <a:pPr lvl="1">
              <a:buFont typeface="Wingdings" panose="05000000000000000000" pitchFamily="2" charset="2"/>
              <a:buChar char="à"/>
            </a:pPr>
            <a:r>
              <a:rPr lang="de-DE"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Es gibt keinen Sonderbefristungsgrund für promovierte Wissenschaftler*innen! </a:t>
            </a:r>
          </a:p>
          <a:p>
            <a:pPr lvl="1">
              <a:buFont typeface="Wingdings" panose="05000000000000000000" pitchFamily="2" charset="2"/>
              <a:buChar char="à"/>
            </a:pPr>
            <a:r>
              <a:rPr lang="de-DE"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Für Studentische Beschäftigte in Forschung und Lehre reicht die Exmatrikulation als auflösende Bedingung als Sonderregel vollständig aus! </a:t>
            </a:r>
            <a:endParaRPr lang="de-DE"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785843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A1CB3F-D750-7148-9E8D-D26A6FE94829}"/>
              </a:ext>
            </a:extLst>
          </p:cNvPr>
          <p:cNvSpPr>
            <a:spLocks noGrp="1"/>
          </p:cNvSpPr>
          <p:nvPr>
            <p:ph type="title"/>
          </p:nvPr>
        </p:nvSpPr>
        <p:spPr/>
        <p:txBody>
          <a:bodyPr/>
          <a:lstStyle/>
          <a:p>
            <a:r>
              <a:rPr lang="de-DE" dirty="0">
                <a:latin typeface="Calibri" panose="020F0502020204030204" pitchFamily="34" charset="0"/>
                <a:ea typeface="Calibri" panose="020F0502020204030204" pitchFamily="34" charset="0"/>
                <a:cs typeface="Calibri" panose="020F0502020204030204" pitchFamily="34" charset="0"/>
              </a:rPr>
              <a:t>Warum jetzt? </a:t>
            </a:r>
          </a:p>
        </p:txBody>
      </p:sp>
      <p:sp>
        <p:nvSpPr>
          <p:cNvPr id="3" name="Inhaltsplatzhalter 2">
            <a:extLst>
              <a:ext uri="{FF2B5EF4-FFF2-40B4-BE49-F238E27FC236}">
                <a16:creationId xmlns:a16="http://schemas.microsoft.com/office/drawing/2014/main" id="{1B417810-E580-8E88-CB0B-9F6E52FC35C9}"/>
              </a:ext>
            </a:extLst>
          </p:cNvPr>
          <p:cNvSpPr>
            <a:spLocks noGrp="1"/>
          </p:cNvSpPr>
          <p:nvPr>
            <p:ph idx="1"/>
          </p:nvPr>
        </p:nvSpPr>
        <p:spPr>
          <a:xfrm>
            <a:off x="619760" y="1690688"/>
            <a:ext cx="11135360" cy="4802187"/>
          </a:xfrm>
        </p:spPr>
        <p:txBody>
          <a:bodyPr>
            <a:normAutofit lnSpcReduction="10000"/>
          </a:bodyPr>
          <a:lstStyle/>
          <a:p>
            <a:r>
              <a:rPr lang="de-DE" sz="2400" b="1" dirty="0">
                <a:latin typeface="Calibri" panose="020F0502020204030204" pitchFamily="34" charset="0"/>
                <a:ea typeface="Calibri" panose="020F0502020204030204" pitchFamily="34" charset="0"/>
                <a:cs typeface="Calibri" panose="020F0502020204030204" pitchFamily="34" charset="0"/>
              </a:rPr>
              <a:t>Die parlamentarische Beratung läuft</a:t>
            </a:r>
            <a:br>
              <a:rPr lang="de-DE" sz="2400" dirty="0">
                <a:latin typeface="Calibri" panose="020F0502020204030204" pitchFamily="34" charset="0"/>
                <a:ea typeface="Calibri" panose="020F0502020204030204" pitchFamily="34" charset="0"/>
                <a:cs typeface="Calibri" panose="020F0502020204030204" pitchFamily="34" charset="0"/>
              </a:rPr>
            </a:br>
            <a:r>
              <a:rPr lang="de-DE" sz="2400" dirty="0">
                <a:latin typeface="Calibri" panose="020F0502020204030204" pitchFamily="34" charset="0"/>
                <a:ea typeface="Calibri" panose="020F0502020204030204" pitchFamily="34" charset="0"/>
                <a:cs typeface="Calibri" panose="020F0502020204030204" pitchFamily="34" charset="0"/>
              </a:rPr>
              <a:t>Der Bundestag hat den Regierungsentwurf am 8. Oktober in erster Lesung beraten und an den zuständigen Ausschuss überwiesen.</a:t>
            </a:r>
          </a:p>
          <a:p>
            <a:r>
              <a:rPr lang="de-DE" sz="2400" b="1" dirty="0">
                <a:latin typeface="Calibri" panose="020F0502020204030204" pitchFamily="34" charset="0"/>
                <a:ea typeface="Calibri" panose="020F0502020204030204" pitchFamily="34" charset="0"/>
                <a:cs typeface="Calibri" panose="020F0502020204030204" pitchFamily="34" charset="0"/>
              </a:rPr>
              <a:t>Die Entscheidung soll noch in diesem Jahr fallen</a:t>
            </a:r>
            <a:br>
              <a:rPr lang="de-DE" sz="2400" dirty="0">
                <a:latin typeface="Calibri" panose="020F0502020204030204" pitchFamily="34" charset="0"/>
                <a:ea typeface="Calibri" panose="020F0502020204030204" pitchFamily="34" charset="0"/>
                <a:cs typeface="Calibri" panose="020F0502020204030204" pitchFamily="34" charset="0"/>
              </a:rPr>
            </a:br>
            <a:r>
              <a:rPr lang="de-DE" sz="2400" dirty="0">
                <a:latin typeface="Calibri" panose="020F0502020204030204" pitchFamily="34" charset="0"/>
                <a:ea typeface="Calibri" panose="020F0502020204030204" pitchFamily="34" charset="0"/>
                <a:cs typeface="Calibri" panose="020F0502020204030204" pitchFamily="34" charset="0"/>
              </a:rPr>
              <a:t>Nach unserem derzeitigen Stand soll das Gesetzgebungsverfahren noch 2026 abgeschlossen werden.</a:t>
            </a:r>
          </a:p>
          <a:p>
            <a:r>
              <a:rPr lang="de-DE" sz="2400" b="1" dirty="0">
                <a:latin typeface="Calibri" panose="020F0502020204030204" pitchFamily="34" charset="0"/>
                <a:ea typeface="Calibri" panose="020F0502020204030204" pitchFamily="34" charset="0"/>
                <a:cs typeface="Calibri" panose="020F0502020204030204" pitchFamily="34" charset="0"/>
              </a:rPr>
              <a:t>Für Anfang November ist eine öffentliche Anhörung im zuständigen Ausschuss vorgesehen</a:t>
            </a:r>
            <a:br>
              <a:rPr lang="de-DE" sz="2400" dirty="0">
                <a:latin typeface="Calibri" panose="020F0502020204030204" pitchFamily="34" charset="0"/>
                <a:ea typeface="Calibri" panose="020F0502020204030204" pitchFamily="34" charset="0"/>
                <a:cs typeface="Calibri" panose="020F0502020204030204" pitchFamily="34" charset="0"/>
              </a:rPr>
            </a:br>
            <a:r>
              <a:rPr lang="de-DE" sz="2400" dirty="0">
                <a:latin typeface="Calibri" panose="020F0502020204030204" pitchFamily="34" charset="0"/>
                <a:ea typeface="Calibri" panose="020F0502020204030204" pitchFamily="34" charset="0"/>
                <a:cs typeface="Calibri" panose="020F0502020204030204" pitchFamily="34" charset="0"/>
              </a:rPr>
              <a:t>Dort werden Sachverständige zum Gesetzentwurf und zu den Reformvorschlägen angehört.</a:t>
            </a:r>
          </a:p>
          <a:p>
            <a:r>
              <a:rPr lang="de-DE" sz="2400" b="1" dirty="0">
                <a:latin typeface="Calibri" panose="020F0502020204030204" pitchFamily="34" charset="0"/>
                <a:ea typeface="Calibri" panose="020F0502020204030204" pitchFamily="34" charset="0"/>
                <a:cs typeface="Calibri" panose="020F0502020204030204" pitchFamily="34" charset="0"/>
              </a:rPr>
              <a:t>Jetzt ist der Zeitpunkt, uns einzumischen</a:t>
            </a:r>
            <a:br>
              <a:rPr lang="de-DE" sz="2400" dirty="0">
                <a:latin typeface="Calibri" panose="020F0502020204030204" pitchFamily="34" charset="0"/>
                <a:ea typeface="Calibri" panose="020F0502020204030204" pitchFamily="34" charset="0"/>
                <a:cs typeface="Calibri" panose="020F0502020204030204" pitchFamily="34" charset="0"/>
              </a:rPr>
            </a:br>
            <a:r>
              <a:rPr lang="de-DE" sz="2400" dirty="0">
                <a:latin typeface="Calibri" panose="020F0502020204030204" pitchFamily="34" charset="0"/>
                <a:ea typeface="Calibri" panose="020F0502020204030204" pitchFamily="34" charset="0"/>
                <a:cs typeface="Calibri" panose="020F0502020204030204" pitchFamily="34" charset="0"/>
              </a:rPr>
              <a:t>Was jetzt beschlossen wird, prägt die Arbeitsbedingungen in Wissenschaft und Forschung auf Jahre. Deshalb wollen wir unsere Erfahrungen und Forderungen noch einmal mit Nachdruck in die politische Debatte tragen.</a:t>
            </a:r>
          </a:p>
        </p:txBody>
      </p:sp>
    </p:spTree>
    <p:extLst>
      <p:ext uri="{BB962C8B-B14F-4D97-AF65-F5344CB8AC3E}">
        <p14:creationId xmlns:p14="http://schemas.microsoft.com/office/powerpoint/2010/main" val="41801767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54D48-24EE-B463-93B8-A7102688090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FC2E521-49D9-F3BF-0D8B-C4E44FD30C33}"/>
              </a:ext>
            </a:extLst>
          </p:cNvPr>
          <p:cNvSpPr>
            <a:spLocks noGrp="1"/>
          </p:cNvSpPr>
          <p:nvPr>
            <p:ph type="title"/>
          </p:nvPr>
        </p:nvSpPr>
        <p:spPr>
          <a:xfrm>
            <a:off x="629265" y="365125"/>
            <a:ext cx="8335121" cy="1325563"/>
          </a:xfrm>
        </p:spPr>
        <p:txBody>
          <a:bodyPr>
            <a:normAutofit/>
          </a:bodyPr>
          <a:lstStyle/>
          <a:p>
            <a:r>
              <a:rPr lang="de-DE" dirty="0">
                <a:latin typeface="Calibri" panose="020F0502020204030204" pitchFamily="34" charset="0"/>
                <a:ea typeface="Calibri" panose="020F0502020204030204" pitchFamily="34" charset="0"/>
                <a:cs typeface="Calibri" panose="020F0502020204030204" pitchFamily="34" charset="0"/>
              </a:rPr>
              <a:t>Dauerbefristung ist nicht vom Tisch</a:t>
            </a:r>
          </a:p>
        </p:txBody>
      </p:sp>
      <p:sp>
        <p:nvSpPr>
          <p:cNvPr id="3" name="Inhaltsplatzhalter 2">
            <a:extLst>
              <a:ext uri="{FF2B5EF4-FFF2-40B4-BE49-F238E27FC236}">
                <a16:creationId xmlns:a16="http://schemas.microsoft.com/office/drawing/2014/main" id="{179044AD-1DE6-2367-9037-3BBF8EE4C3AF}"/>
              </a:ext>
            </a:extLst>
          </p:cNvPr>
          <p:cNvSpPr>
            <a:spLocks noGrp="1"/>
          </p:cNvSpPr>
          <p:nvPr>
            <p:ph idx="1"/>
          </p:nvPr>
        </p:nvSpPr>
        <p:spPr>
          <a:xfrm>
            <a:off x="817879" y="2020846"/>
            <a:ext cx="10853057" cy="4330246"/>
          </a:xfrm>
        </p:spPr>
        <p:txBody>
          <a:bodyPr>
            <a:noAutofit/>
          </a:bodyPr>
          <a:lstStyle/>
          <a:p>
            <a:r>
              <a:rPr lang="de-DE" sz="2400" b="1" dirty="0">
                <a:latin typeface="Calibri" panose="020F0502020204030204" pitchFamily="34" charset="0"/>
                <a:ea typeface="Calibri" panose="020F0502020204030204" pitchFamily="34" charset="0"/>
                <a:cs typeface="Calibri" panose="020F0502020204030204" pitchFamily="34" charset="0"/>
              </a:rPr>
              <a:t>Andere politische Auseinandersetzungen stehen stark im Mittelpunkt</a:t>
            </a:r>
            <a:br>
              <a:rPr lang="de-DE" sz="2400" dirty="0">
                <a:latin typeface="Calibri" panose="020F0502020204030204" pitchFamily="34" charset="0"/>
                <a:ea typeface="Calibri" panose="020F0502020204030204" pitchFamily="34" charset="0"/>
                <a:cs typeface="Calibri" panose="020F0502020204030204" pitchFamily="34" charset="0"/>
              </a:rPr>
            </a:br>
            <a:r>
              <a:rPr lang="de-DE" sz="2400" dirty="0">
                <a:latin typeface="Calibri" panose="020F0502020204030204" pitchFamily="34" charset="0"/>
                <a:ea typeface="Calibri" panose="020F0502020204030204" pitchFamily="34" charset="0"/>
                <a:cs typeface="Calibri" panose="020F0502020204030204" pitchFamily="34" charset="0"/>
              </a:rPr>
              <a:t>Fragen von Sozialstaat, Arbeitszeit, Rechtsruck und andere gesellschaftliche Konflikte prägen derzeit die öffentliche Debatte.</a:t>
            </a:r>
          </a:p>
          <a:p>
            <a:r>
              <a:rPr lang="de-DE" sz="2400" b="1" dirty="0">
                <a:latin typeface="Calibri" panose="020F0502020204030204" pitchFamily="34" charset="0"/>
                <a:ea typeface="Calibri" panose="020F0502020204030204" pitchFamily="34" charset="0"/>
                <a:cs typeface="Calibri" panose="020F0502020204030204" pitchFamily="34" charset="0"/>
              </a:rPr>
              <a:t>Das WissZeitVG ist dadurch weniger präsent</a:t>
            </a:r>
            <a:br>
              <a:rPr lang="de-DE" sz="2400" dirty="0">
                <a:latin typeface="Calibri" panose="020F0502020204030204" pitchFamily="34" charset="0"/>
                <a:ea typeface="Calibri" panose="020F0502020204030204" pitchFamily="34" charset="0"/>
                <a:cs typeface="Calibri" panose="020F0502020204030204" pitchFamily="34" charset="0"/>
              </a:rPr>
            </a:br>
            <a:r>
              <a:rPr lang="de-DE" sz="2400" dirty="0">
                <a:latin typeface="Calibri" panose="020F0502020204030204" pitchFamily="34" charset="0"/>
                <a:ea typeface="Calibri" panose="020F0502020204030204" pitchFamily="34" charset="0"/>
                <a:cs typeface="Calibri" panose="020F0502020204030204" pitchFamily="34" charset="0"/>
              </a:rPr>
              <a:t>Die Probleme befristeter Beschäftigung in Wissenschaft und Forschung sind nicht verschwunden, bekommen aber deutlich weniger öffentliche Aufmerksamkeit.</a:t>
            </a:r>
          </a:p>
          <a:p>
            <a:r>
              <a:rPr lang="de-DE" sz="2400" b="1" dirty="0">
                <a:latin typeface="Calibri" panose="020F0502020204030204" pitchFamily="34" charset="0"/>
                <a:ea typeface="Calibri" panose="020F0502020204030204" pitchFamily="34" charset="0"/>
                <a:cs typeface="Calibri" panose="020F0502020204030204" pitchFamily="34" charset="0"/>
              </a:rPr>
              <a:t>Der Rückhalt für Veränderung ist da</a:t>
            </a:r>
            <a:br>
              <a:rPr lang="de-DE" sz="2400" dirty="0">
                <a:latin typeface="Calibri" panose="020F0502020204030204" pitchFamily="34" charset="0"/>
                <a:ea typeface="Calibri" panose="020F0502020204030204" pitchFamily="34" charset="0"/>
                <a:cs typeface="Calibri" panose="020F0502020204030204" pitchFamily="34" charset="0"/>
              </a:rPr>
            </a:br>
            <a:r>
              <a:rPr lang="de-DE" sz="2400" dirty="0">
                <a:latin typeface="Calibri" panose="020F0502020204030204" pitchFamily="34" charset="0"/>
                <a:ea typeface="Calibri" panose="020F0502020204030204" pitchFamily="34" charset="0"/>
                <a:cs typeface="Calibri" panose="020F0502020204030204" pitchFamily="34" charset="0"/>
              </a:rPr>
              <a:t>Mehr als </a:t>
            </a:r>
            <a:r>
              <a:rPr lang="de-DE" sz="2400" b="1" dirty="0">
                <a:latin typeface="Calibri" panose="020F0502020204030204" pitchFamily="34" charset="0"/>
                <a:ea typeface="Calibri" panose="020F0502020204030204" pitchFamily="34" charset="0"/>
                <a:cs typeface="Calibri" panose="020F0502020204030204" pitchFamily="34" charset="0"/>
              </a:rPr>
              <a:t>71.500 Kolleg*innen</a:t>
            </a:r>
            <a:r>
              <a:rPr lang="de-DE" sz="2400" dirty="0">
                <a:latin typeface="Calibri" panose="020F0502020204030204" pitchFamily="34" charset="0"/>
                <a:ea typeface="Calibri" panose="020F0502020204030204" pitchFamily="34" charset="0"/>
                <a:cs typeface="Calibri" panose="020F0502020204030204" pitchFamily="34" charset="0"/>
              </a:rPr>
              <a:t> unterstützen inzwischen unsere Petition gegen Dauerbefristung in der Wissenschaft.</a:t>
            </a:r>
            <a:endParaRPr lang="de-DE" sz="2400" b="1"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de-DE" sz="2400" b="1" dirty="0">
                <a:solidFill>
                  <a:srgbClr val="FF0000"/>
                </a:solidFill>
              </a:rPr>
              <a:t>   </a:t>
            </a:r>
          </a:p>
          <a:p>
            <a:pPr marL="0" indent="0" algn="ctr">
              <a:buNone/>
            </a:pPr>
            <a:r>
              <a:rPr lang="de-DE" sz="2400" b="1" dirty="0">
                <a:solidFill>
                  <a:srgbClr val="FF0000"/>
                </a:solidFill>
              </a:rPr>
              <a:t>Diesen Rückhalt wollen wir jetzt größtmöglich sichtbar machen.</a:t>
            </a:r>
            <a:endParaRPr lang="de-DE" sz="24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911683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D3FB0-B060-6D1B-60AD-F0822A5DD38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156BCB3-E94C-EC71-1A1B-A2E2F4E895AE}"/>
              </a:ext>
            </a:extLst>
          </p:cNvPr>
          <p:cNvSpPr>
            <a:spLocks noGrp="1"/>
          </p:cNvSpPr>
          <p:nvPr>
            <p:ph type="title"/>
          </p:nvPr>
        </p:nvSpPr>
        <p:spPr>
          <a:xfrm>
            <a:off x="838200" y="365125"/>
            <a:ext cx="8126186" cy="1325563"/>
          </a:xfrm>
        </p:spPr>
        <p:txBody>
          <a:bodyPr>
            <a:normAutofit/>
          </a:bodyPr>
          <a:lstStyle/>
          <a:p>
            <a:r>
              <a:rPr lang="de-DE" dirty="0">
                <a:latin typeface="Calibri" panose="020F0502020204030204" pitchFamily="34" charset="0"/>
                <a:ea typeface="Calibri" panose="020F0502020204030204" pitchFamily="34" charset="0"/>
                <a:cs typeface="Calibri" panose="020F0502020204030204" pitchFamily="34" charset="0"/>
              </a:rPr>
              <a:t>Deshalb jetzt die Aktionswoche</a:t>
            </a:r>
          </a:p>
        </p:txBody>
      </p:sp>
      <p:sp>
        <p:nvSpPr>
          <p:cNvPr id="3" name="Inhaltsplatzhalter 2">
            <a:extLst>
              <a:ext uri="{FF2B5EF4-FFF2-40B4-BE49-F238E27FC236}">
                <a16:creationId xmlns:a16="http://schemas.microsoft.com/office/drawing/2014/main" id="{9A2488B9-3B68-BF30-807A-66CF0870DD8B}"/>
              </a:ext>
            </a:extLst>
          </p:cNvPr>
          <p:cNvSpPr>
            <a:spLocks noGrp="1"/>
          </p:cNvSpPr>
          <p:nvPr>
            <p:ph idx="1"/>
          </p:nvPr>
        </p:nvSpPr>
        <p:spPr>
          <a:xfrm>
            <a:off x="364066" y="1806576"/>
            <a:ext cx="8192633" cy="4497841"/>
          </a:xfrm>
        </p:spPr>
        <p:txBody>
          <a:bodyPr>
            <a:noAutofit/>
          </a:bodyPr>
          <a:lstStyle/>
          <a:p>
            <a:r>
              <a:rPr lang="de-DE" sz="2300" b="1" dirty="0">
                <a:latin typeface="Calibri" panose="020F0502020204030204" pitchFamily="34" charset="0"/>
                <a:ea typeface="Calibri" panose="020F0502020204030204" pitchFamily="34" charset="0"/>
                <a:cs typeface="Calibri" panose="020F0502020204030204" pitchFamily="34" charset="0"/>
              </a:rPr>
              <a:t>An die Aktionen 2023 anknüpfen</a:t>
            </a:r>
            <a:br>
              <a:rPr lang="de-DE" sz="2300" dirty="0">
                <a:latin typeface="Calibri" panose="020F0502020204030204" pitchFamily="34" charset="0"/>
                <a:ea typeface="Calibri" panose="020F0502020204030204" pitchFamily="34" charset="0"/>
                <a:cs typeface="Calibri" panose="020F0502020204030204" pitchFamily="34" charset="0"/>
              </a:rPr>
            </a:br>
            <a:r>
              <a:rPr lang="de-DE" sz="2300" dirty="0">
                <a:latin typeface="Calibri" panose="020F0502020204030204" pitchFamily="34" charset="0"/>
                <a:ea typeface="Calibri" panose="020F0502020204030204" pitchFamily="34" charset="0"/>
                <a:cs typeface="Calibri" panose="020F0502020204030204" pitchFamily="34" charset="0"/>
              </a:rPr>
              <a:t>Mehr als 60 Aktionen an Hochschulen und Forschungseinrichtungen haben damals sichtbar gemacht: Wir lassen uns Dauerbefristung nicht als Normalzustand verkaufen. An dieses starke Signal wollen wir anknüpfen.</a:t>
            </a:r>
          </a:p>
          <a:p>
            <a:r>
              <a:rPr lang="de-DE" sz="2300" b="1" dirty="0">
                <a:latin typeface="Calibri" panose="020F0502020204030204" pitchFamily="34" charset="0"/>
                <a:ea typeface="Calibri" panose="020F0502020204030204" pitchFamily="34" charset="0"/>
                <a:cs typeface="Calibri" panose="020F0502020204030204" pitchFamily="34" charset="0"/>
              </a:rPr>
              <a:t>Aktivitäten bundesweit bündeln und sichtbar machen</a:t>
            </a:r>
            <a:br>
              <a:rPr lang="de-DE" sz="2300" dirty="0">
                <a:latin typeface="Calibri" panose="020F0502020204030204" pitchFamily="34" charset="0"/>
                <a:ea typeface="Calibri" panose="020F0502020204030204" pitchFamily="34" charset="0"/>
                <a:cs typeface="Calibri" panose="020F0502020204030204" pitchFamily="34" charset="0"/>
              </a:rPr>
            </a:br>
            <a:r>
              <a:rPr lang="de-DE" sz="2300" dirty="0">
                <a:latin typeface="Calibri" panose="020F0502020204030204" pitchFamily="34" charset="0"/>
                <a:ea typeface="Calibri" panose="020F0502020204030204" pitchFamily="34" charset="0"/>
                <a:cs typeface="Calibri" panose="020F0502020204030204" pitchFamily="34" charset="0"/>
              </a:rPr>
              <a:t>Vom </a:t>
            </a:r>
            <a:r>
              <a:rPr lang="de-DE" sz="2300" b="1" dirty="0">
                <a:solidFill>
                  <a:srgbClr val="FF0000"/>
                </a:solidFill>
                <a:latin typeface="Calibri" panose="020F0502020204030204" pitchFamily="34" charset="0"/>
                <a:ea typeface="Calibri" panose="020F0502020204030204" pitchFamily="34" charset="0"/>
                <a:cs typeface="Calibri" panose="020F0502020204030204" pitchFamily="34" charset="0"/>
              </a:rPr>
              <a:t>9. bis 13. November </a:t>
            </a:r>
            <a:r>
              <a:rPr lang="de-DE" sz="2300" dirty="0">
                <a:latin typeface="Calibri" panose="020F0502020204030204" pitchFamily="34" charset="0"/>
                <a:ea typeface="Calibri" panose="020F0502020204030204" pitchFamily="34" charset="0"/>
                <a:cs typeface="Calibri" panose="020F0502020204030204" pitchFamily="34" charset="0"/>
              </a:rPr>
              <a:t>wollen wir an möglichst vielen Standorten aktiv werden. Gemeinsam wollen wir zeigen, dass die Auseinandersetzung um gute Arbeit in Wissenschaft und Forschung nicht vorbei ist.</a:t>
            </a:r>
          </a:p>
          <a:p>
            <a:r>
              <a:rPr lang="de-DE" sz="2300" b="1" dirty="0">
                <a:latin typeface="Calibri" panose="020F0502020204030204" pitchFamily="34" charset="0"/>
                <a:ea typeface="Calibri" panose="020F0502020204030204" pitchFamily="34" charset="0"/>
                <a:cs typeface="Calibri" panose="020F0502020204030204" pitchFamily="34" charset="0"/>
              </a:rPr>
              <a:t>Das politische Zeitfenster nutzen</a:t>
            </a:r>
            <a:br>
              <a:rPr lang="de-DE" sz="2300" dirty="0">
                <a:latin typeface="Calibri" panose="020F0502020204030204" pitchFamily="34" charset="0"/>
                <a:ea typeface="Calibri" panose="020F0502020204030204" pitchFamily="34" charset="0"/>
                <a:cs typeface="Calibri" panose="020F0502020204030204" pitchFamily="34" charset="0"/>
              </a:rPr>
            </a:br>
            <a:r>
              <a:rPr lang="de-DE" sz="2300" dirty="0">
                <a:latin typeface="Calibri" panose="020F0502020204030204" pitchFamily="34" charset="0"/>
                <a:ea typeface="Calibri" panose="020F0502020204030204" pitchFamily="34" charset="0"/>
                <a:cs typeface="Calibri" panose="020F0502020204030204" pitchFamily="34" charset="0"/>
              </a:rPr>
              <a:t>Die Aktionswoche soll unsere Forderungen noch einmal mit Nachdruck in die laufende Debatte tragen und zugleich der Petition einen weiteren Schub geben.</a:t>
            </a:r>
          </a:p>
        </p:txBody>
      </p:sp>
      <p:pic>
        <p:nvPicPr>
          <p:cNvPr id="4" name="Grafik 3" descr="Viele Menschen, mit Fahnen von TVStud, ver.di und der GEW. Die Menschen stehen mit einem Banner auf der Wiese hinter dem HSZ, der TU Dresden.">
            <a:extLst>
              <a:ext uri="{FF2B5EF4-FFF2-40B4-BE49-F238E27FC236}">
                <a16:creationId xmlns:a16="http://schemas.microsoft.com/office/drawing/2014/main" id="{D421317D-1479-EDC5-863B-BFF47FB0FFE3}"/>
              </a:ext>
            </a:extLst>
          </p:cNvPr>
          <p:cNvPicPr>
            <a:picLocks noChangeAspect="1"/>
          </p:cNvPicPr>
          <p:nvPr/>
        </p:nvPicPr>
        <p:blipFill>
          <a:blip r:embed="rId3"/>
          <a:srcRect t="8812" b="18186"/>
          <a:stretch>
            <a:fillRect/>
          </a:stretch>
        </p:blipFill>
        <p:spPr>
          <a:xfrm>
            <a:off x="8964386" y="1533417"/>
            <a:ext cx="3102431" cy="1698624"/>
          </a:xfrm>
          <a:prstGeom prst="rect">
            <a:avLst/>
          </a:prstGeom>
        </p:spPr>
      </p:pic>
      <p:pic>
        <p:nvPicPr>
          <p:cNvPr id="6" name="Grafik 5" descr="Not my WissZeitVG">
            <a:extLst>
              <a:ext uri="{FF2B5EF4-FFF2-40B4-BE49-F238E27FC236}">
                <a16:creationId xmlns:a16="http://schemas.microsoft.com/office/drawing/2014/main" id="{EE2300A4-A755-5870-337F-4F67319D6B7E}"/>
              </a:ext>
            </a:extLst>
          </p:cNvPr>
          <p:cNvPicPr>
            <a:picLocks noChangeAspect="1"/>
          </p:cNvPicPr>
          <p:nvPr/>
        </p:nvPicPr>
        <p:blipFill>
          <a:blip r:embed="rId4"/>
          <a:stretch>
            <a:fillRect/>
          </a:stretch>
        </p:blipFill>
        <p:spPr>
          <a:xfrm>
            <a:off x="8964385" y="3251735"/>
            <a:ext cx="3102431" cy="1692874"/>
          </a:xfrm>
          <a:prstGeom prst="rect">
            <a:avLst/>
          </a:prstGeom>
        </p:spPr>
      </p:pic>
      <p:sp>
        <p:nvSpPr>
          <p:cNvPr id="8" name="Textfeld 7">
            <a:extLst>
              <a:ext uri="{FF2B5EF4-FFF2-40B4-BE49-F238E27FC236}">
                <a16:creationId xmlns:a16="http://schemas.microsoft.com/office/drawing/2014/main" id="{5485D926-0F33-CA69-63D9-39973F597C48}"/>
              </a:ext>
            </a:extLst>
          </p:cNvPr>
          <p:cNvSpPr txBox="1"/>
          <p:nvPr/>
        </p:nvSpPr>
        <p:spPr>
          <a:xfrm>
            <a:off x="7772836" y="6641862"/>
            <a:ext cx="1313013" cy="246221"/>
          </a:xfrm>
          <a:prstGeom prst="rect">
            <a:avLst/>
          </a:prstGeom>
          <a:noFill/>
        </p:spPr>
        <p:txBody>
          <a:bodyPr wrap="square" rtlCol="0">
            <a:spAutoFit/>
          </a:bodyPr>
          <a:lstStyle/>
          <a:p>
            <a:r>
              <a:rPr lang="de-DE" sz="1000" dirty="0"/>
              <a:t>Fotos: </a:t>
            </a:r>
            <a:r>
              <a:rPr lang="de-DE" sz="1000" dirty="0" err="1"/>
              <a:t>verdi</a:t>
            </a:r>
            <a:r>
              <a:rPr lang="de-DE" sz="1000" dirty="0"/>
              <a:t> &amp; GEW</a:t>
            </a:r>
          </a:p>
        </p:txBody>
      </p:sp>
      <p:pic>
        <p:nvPicPr>
          <p:cNvPr id="7" name="Grafik 6">
            <a:extLst>
              <a:ext uri="{FF2B5EF4-FFF2-40B4-BE49-F238E27FC236}">
                <a16:creationId xmlns:a16="http://schemas.microsoft.com/office/drawing/2014/main" id="{167928CA-FA1B-A1CA-AC69-FE699FDE192E}"/>
              </a:ext>
            </a:extLst>
          </p:cNvPr>
          <p:cNvPicPr>
            <a:picLocks noChangeAspect="1"/>
          </p:cNvPicPr>
          <p:nvPr/>
        </p:nvPicPr>
        <p:blipFill>
          <a:blip r:embed="rId5"/>
          <a:srcRect b="8442"/>
          <a:stretch>
            <a:fillRect/>
          </a:stretch>
        </p:blipFill>
        <p:spPr>
          <a:xfrm>
            <a:off x="8964385" y="4964303"/>
            <a:ext cx="3102431" cy="1893697"/>
          </a:xfrm>
          <a:prstGeom prst="rect">
            <a:avLst/>
          </a:prstGeom>
        </p:spPr>
      </p:pic>
    </p:spTree>
    <p:extLst>
      <p:ext uri="{BB962C8B-B14F-4D97-AF65-F5344CB8AC3E}">
        <p14:creationId xmlns:p14="http://schemas.microsoft.com/office/powerpoint/2010/main" val="34440549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B5A7F-4DEF-9475-D9A9-13F19B60D16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8B75003-2E36-D791-F70E-FA67AEE7F76F}"/>
              </a:ext>
            </a:extLst>
          </p:cNvPr>
          <p:cNvSpPr>
            <a:spLocks noGrp="1"/>
          </p:cNvSpPr>
          <p:nvPr>
            <p:ph type="title"/>
          </p:nvPr>
        </p:nvSpPr>
        <p:spPr>
          <a:xfrm>
            <a:off x="379635" y="197530"/>
            <a:ext cx="8473719" cy="1325563"/>
          </a:xfrm>
        </p:spPr>
        <p:txBody>
          <a:bodyPr>
            <a:normAutofit/>
          </a:bodyPr>
          <a:lstStyle/>
          <a:p>
            <a:r>
              <a:rPr lang="de-DE" dirty="0">
                <a:latin typeface="Calibri" panose="020F0502020204030204" pitchFamily="34" charset="0"/>
                <a:ea typeface="Calibri" panose="020F0502020204030204" pitchFamily="34" charset="0"/>
                <a:cs typeface="Calibri" panose="020F0502020204030204" pitchFamily="34" charset="0"/>
              </a:rPr>
              <a:t>Was können wir vor Ort auf die Beine stellen?</a:t>
            </a:r>
          </a:p>
        </p:txBody>
      </p:sp>
      <p:sp>
        <p:nvSpPr>
          <p:cNvPr id="3" name="Inhaltsplatzhalter 2">
            <a:extLst>
              <a:ext uri="{FF2B5EF4-FFF2-40B4-BE49-F238E27FC236}">
                <a16:creationId xmlns:a16="http://schemas.microsoft.com/office/drawing/2014/main" id="{6BEF5ED3-BBEF-9CDC-31DB-6CC2AAE0792D}"/>
              </a:ext>
            </a:extLst>
          </p:cNvPr>
          <p:cNvSpPr>
            <a:spLocks noGrp="1"/>
          </p:cNvSpPr>
          <p:nvPr>
            <p:ph sz="half" idx="2"/>
          </p:nvPr>
        </p:nvSpPr>
        <p:spPr>
          <a:xfrm>
            <a:off x="379635" y="1523093"/>
            <a:ext cx="6996526" cy="4141727"/>
          </a:xfrm>
        </p:spPr>
        <p:txBody>
          <a:bodyPr>
            <a:noAutofit/>
          </a:bodyPr>
          <a:lstStyle/>
          <a:p>
            <a:pPr marL="0" indent="0">
              <a:buNone/>
            </a:pPr>
            <a:r>
              <a:rPr lang="de-DE" sz="2200" b="1" dirty="0">
                <a:latin typeface="Calibri" panose="020F0502020204030204" pitchFamily="34" charset="0"/>
                <a:ea typeface="Calibri" panose="020F0502020204030204" pitchFamily="34" charset="0"/>
                <a:cs typeface="Calibri" panose="020F0502020204030204" pitchFamily="34" charset="0"/>
              </a:rPr>
              <a:t>Informieren und ins Gespräch kommen</a:t>
            </a:r>
            <a:endParaRPr lang="de-DE" sz="2200" dirty="0">
              <a:latin typeface="Calibri" panose="020F0502020204030204" pitchFamily="34" charset="0"/>
              <a:ea typeface="Calibri" panose="020F0502020204030204" pitchFamily="34" charset="0"/>
              <a:cs typeface="Calibri" panose="020F0502020204030204" pitchFamily="34" charset="0"/>
            </a:endParaRPr>
          </a:p>
          <a:p>
            <a:pPr lvl="1"/>
            <a:r>
              <a:rPr lang="de-DE" sz="2000" dirty="0">
                <a:latin typeface="Calibri" panose="020F0502020204030204" pitchFamily="34" charset="0"/>
                <a:ea typeface="Calibri" panose="020F0502020204030204" pitchFamily="34" charset="0"/>
                <a:cs typeface="Calibri" panose="020F0502020204030204" pitchFamily="34" charset="0"/>
              </a:rPr>
              <a:t>Infostand oder Mittagspausenaktion</a:t>
            </a:r>
          </a:p>
          <a:p>
            <a:pPr lvl="1"/>
            <a:r>
              <a:rPr lang="de-DE" sz="2000" dirty="0">
                <a:latin typeface="Calibri" panose="020F0502020204030204" pitchFamily="34" charset="0"/>
                <a:ea typeface="Calibri" panose="020F0502020204030204" pitchFamily="34" charset="0"/>
                <a:cs typeface="Calibri" panose="020F0502020204030204" pitchFamily="34" charset="0"/>
              </a:rPr>
              <a:t>Kurzinputs in Lehrveranstaltungen</a:t>
            </a:r>
          </a:p>
          <a:p>
            <a:pPr lvl="1"/>
            <a:r>
              <a:rPr lang="de-DE" sz="2000" dirty="0">
                <a:latin typeface="Calibri" panose="020F0502020204030204" pitchFamily="34" charset="0"/>
                <a:ea typeface="Calibri" panose="020F0502020204030204" pitchFamily="34" charset="0"/>
                <a:cs typeface="Calibri" panose="020F0502020204030204" pitchFamily="34" charset="0"/>
              </a:rPr>
              <a:t>Info- oder Diskussionsveranstaltung</a:t>
            </a:r>
          </a:p>
          <a:p>
            <a:pPr lvl="1"/>
            <a:r>
              <a:rPr lang="de-DE" sz="2000" dirty="0">
                <a:latin typeface="Calibri" panose="020F0502020204030204" pitchFamily="34" charset="0"/>
                <a:ea typeface="Calibri" panose="020F0502020204030204" pitchFamily="34" charset="0"/>
                <a:cs typeface="Calibri" panose="020F0502020204030204" pitchFamily="34" charset="0"/>
              </a:rPr>
              <a:t>Personal- oder Betriebsversammlung nutzen</a:t>
            </a:r>
          </a:p>
          <a:p>
            <a:pPr marL="0" indent="0">
              <a:buNone/>
            </a:pPr>
            <a:r>
              <a:rPr lang="de-DE" sz="2200" b="1" dirty="0">
                <a:latin typeface="Calibri" panose="020F0502020204030204" pitchFamily="34" charset="0"/>
                <a:ea typeface="Calibri" panose="020F0502020204030204" pitchFamily="34" charset="0"/>
                <a:cs typeface="Calibri" panose="020F0502020204030204" pitchFamily="34" charset="0"/>
              </a:rPr>
              <a:t>Sichtbar werden und Druck machen</a:t>
            </a:r>
            <a:endParaRPr lang="de-DE" sz="2200" dirty="0">
              <a:latin typeface="Calibri" panose="020F0502020204030204" pitchFamily="34" charset="0"/>
              <a:ea typeface="Calibri" panose="020F0502020204030204" pitchFamily="34" charset="0"/>
              <a:cs typeface="Calibri" panose="020F0502020204030204" pitchFamily="34" charset="0"/>
            </a:endParaRPr>
          </a:p>
          <a:p>
            <a:pPr lvl="1"/>
            <a:r>
              <a:rPr lang="de-DE" sz="2000" dirty="0">
                <a:latin typeface="Calibri" panose="020F0502020204030204" pitchFamily="34" charset="0"/>
                <a:ea typeface="Calibri" panose="020F0502020204030204" pitchFamily="34" charset="0"/>
                <a:cs typeface="Calibri" panose="020F0502020204030204" pitchFamily="34" charset="0"/>
              </a:rPr>
              <a:t>Foto-, Banner oder weitere kreative Aktionen an eurem Standort</a:t>
            </a:r>
          </a:p>
          <a:p>
            <a:pPr lvl="1"/>
            <a:r>
              <a:rPr lang="de-DE" sz="2000" dirty="0">
                <a:latin typeface="Calibri" panose="020F0502020204030204" pitchFamily="34" charset="0"/>
                <a:ea typeface="Calibri" panose="020F0502020204030204" pitchFamily="34" charset="0"/>
                <a:cs typeface="Calibri" panose="020F0502020204030204" pitchFamily="34" charset="0"/>
              </a:rPr>
              <a:t>Bundestagsabgeordnete anschreiben oder zu Veranstaltungen einladen</a:t>
            </a:r>
          </a:p>
          <a:p>
            <a:pPr lvl="1"/>
            <a:r>
              <a:rPr lang="de-DE" sz="2000" dirty="0">
                <a:latin typeface="Calibri" panose="020F0502020204030204" pitchFamily="34" charset="0"/>
                <a:ea typeface="Calibri" panose="020F0502020204030204" pitchFamily="34" charset="0"/>
                <a:cs typeface="Calibri" panose="020F0502020204030204" pitchFamily="34" charset="0"/>
              </a:rPr>
              <a:t>Forderungen oder Erfahrungen aus der eigenen Einrichtung öffentlich machen</a:t>
            </a:r>
          </a:p>
          <a:p>
            <a:pPr lvl="1"/>
            <a:r>
              <a:rPr lang="de-DE" sz="2000" dirty="0">
                <a:latin typeface="Calibri" panose="020F0502020204030204" pitchFamily="34" charset="0"/>
                <a:ea typeface="Calibri" panose="020F0502020204030204" pitchFamily="34" charset="0"/>
                <a:cs typeface="Calibri" panose="020F0502020204030204" pitchFamily="34" charset="0"/>
              </a:rPr>
              <a:t>Kundgebung oder Demonstration</a:t>
            </a:r>
          </a:p>
          <a:p>
            <a:pPr marL="457200" lvl="1" indent="0">
              <a:buNone/>
            </a:pPr>
            <a:endParaRPr lang="de-DE" dirty="0">
              <a:latin typeface="Calibri" panose="020F0502020204030204" pitchFamily="34" charset="0"/>
              <a:ea typeface="Calibri" panose="020F0502020204030204" pitchFamily="34" charset="0"/>
              <a:cs typeface="Calibri" panose="020F0502020204030204" pitchFamily="34" charset="0"/>
            </a:endParaRPr>
          </a:p>
          <a:p>
            <a:pPr marL="457200" lvl="1" indent="0">
              <a:buNone/>
            </a:pPr>
            <a:endParaRPr lang="de-DE" sz="1600" dirty="0"/>
          </a:p>
          <a:p>
            <a:endParaRPr lang="de-DE" sz="1600" dirty="0"/>
          </a:p>
        </p:txBody>
      </p:sp>
      <p:sp>
        <p:nvSpPr>
          <p:cNvPr id="9" name="Textfeld 8">
            <a:extLst>
              <a:ext uri="{FF2B5EF4-FFF2-40B4-BE49-F238E27FC236}">
                <a16:creationId xmlns:a16="http://schemas.microsoft.com/office/drawing/2014/main" id="{5AD9DA29-8D2E-A0A0-241F-CB4D954F1DF7}"/>
              </a:ext>
            </a:extLst>
          </p:cNvPr>
          <p:cNvSpPr txBox="1"/>
          <p:nvPr/>
        </p:nvSpPr>
        <p:spPr>
          <a:xfrm>
            <a:off x="343941" y="6068962"/>
            <a:ext cx="11797523" cy="830997"/>
          </a:xfrm>
          <a:prstGeom prst="rect">
            <a:avLst/>
          </a:prstGeom>
          <a:noFill/>
        </p:spPr>
        <p:txBody>
          <a:bodyPr wrap="square">
            <a:spAutoFit/>
          </a:bodyPr>
          <a:lstStyle/>
          <a:p>
            <a:pPr algn="ctr"/>
            <a:r>
              <a:rPr lang="de-DE" sz="2400" b="1" dirty="0">
                <a:solidFill>
                  <a:srgbClr val="FF0000"/>
                </a:solidFill>
                <a:latin typeface="Calibri" panose="020F0502020204030204" pitchFamily="34" charset="0"/>
                <a:ea typeface="Calibri" panose="020F0502020204030204" pitchFamily="34" charset="0"/>
                <a:cs typeface="Calibri" panose="020F0502020204030204" pitchFamily="34" charset="0"/>
              </a:rPr>
              <a:t>Vom kurzen Input bis zur Kundgebung: Entscheidend ist, dass wir an möglichst vielen Orten sichtbar werden. Und wo mehr möglich ist, wollen wir diese Kraft auch nutzen.</a:t>
            </a:r>
          </a:p>
        </p:txBody>
      </p:sp>
      <p:pic>
        <p:nvPicPr>
          <p:cNvPr id="6" name="Grafik 5">
            <a:extLst>
              <a:ext uri="{FF2B5EF4-FFF2-40B4-BE49-F238E27FC236}">
                <a16:creationId xmlns:a16="http://schemas.microsoft.com/office/drawing/2014/main" id="{038792B6-BDF9-C730-3A97-745B4AF1D8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79380" y="3970572"/>
            <a:ext cx="2615381" cy="1961536"/>
          </a:xfrm>
          <a:prstGeom prst="rect">
            <a:avLst/>
          </a:prstGeom>
        </p:spPr>
      </p:pic>
      <p:pic>
        <p:nvPicPr>
          <p:cNvPr id="12" name="Grafik 11">
            <a:extLst>
              <a:ext uri="{FF2B5EF4-FFF2-40B4-BE49-F238E27FC236}">
                <a16:creationId xmlns:a16="http://schemas.microsoft.com/office/drawing/2014/main" id="{4B46DFA8-69E6-BEBB-1997-59CB4679A1D9}"/>
              </a:ext>
            </a:extLst>
          </p:cNvPr>
          <p:cNvPicPr>
            <a:picLocks noChangeAspect="1"/>
          </p:cNvPicPr>
          <p:nvPr/>
        </p:nvPicPr>
        <p:blipFill>
          <a:blip r:embed="rId4"/>
          <a:stretch>
            <a:fillRect/>
          </a:stretch>
        </p:blipFill>
        <p:spPr>
          <a:xfrm>
            <a:off x="6438161" y="1657400"/>
            <a:ext cx="2803260" cy="1986543"/>
          </a:xfrm>
          <a:prstGeom prst="rect">
            <a:avLst/>
          </a:prstGeom>
        </p:spPr>
      </p:pic>
      <p:sp>
        <p:nvSpPr>
          <p:cNvPr id="18" name="Textfeld 17">
            <a:extLst>
              <a:ext uri="{FF2B5EF4-FFF2-40B4-BE49-F238E27FC236}">
                <a16:creationId xmlns:a16="http://schemas.microsoft.com/office/drawing/2014/main" id="{99DEF864-F089-DB1F-A565-A3EEEA8CC414}"/>
              </a:ext>
            </a:extLst>
          </p:cNvPr>
          <p:cNvSpPr txBox="1"/>
          <p:nvPr/>
        </p:nvSpPr>
        <p:spPr>
          <a:xfrm>
            <a:off x="8899871" y="5913830"/>
            <a:ext cx="3190966" cy="246221"/>
          </a:xfrm>
          <a:prstGeom prst="rect">
            <a:avLst/>
          </a:prstGeom>
          <a:noFill/>
        </p:spPr>
        <p:txBody>
          <a:bodyPr wrap="square" rtlCol="0">
            <a:spAutoFit/>
          </a:bodyPr>
          <a:lstStyle/>
          <a:p>
            <a:r>
              <a:rPr lang="de-DE" sz="1000" dirty="0"/>
              <a:t>Fotos: Daniel </a:t>
            </a:r>
            <a:r>
              <a:rPr lang="de-DE" sz="1000" dirty="0" err="1"/>
              <a:t>Behruzi</a:t>
            </a:r>
            <a:r>
              <a:rPr lang="de-DE" sz="1000" dirty="0"/>
              <a:t>, Susanne Gnädig &amp; Susanne Auls</a:t>
            </a:r>
          </a:p>
        </p:txBody>
      </p:sp>
      <p:sp>
        <p:nvSpPr>
          <p:cNvPr id="20" name="Textfeld 19">
            <a:extLst>
              <a:ext uri="{FF2B5EF4-FFF2-40B4-BE49-F238E27FC236}">
                <a16:creationId xmlns:a16="http://schemas.microsoft.com/office/drawing/2014/main" id="{0C28F9D1-1E02-0C5C-E765-00BD3E4E5824}"/>
              </a:ext>
            </a:extLst>
          </p:cNvPr>
          <p:cNvSpPr txBox="1"/>
          <p:nvPr/>
        </p:nvSpPr>
        <p:spPr>
          <a:xfrm>
            <a:off x="6369760" y="1449547"/>
            <a:ext cx="2703871" cy="246221"/>
          </a:xfrm>
          <a:prstGeom prst="rect">
            <a:avLst/>
          </a:prstGeom>
          <a:noFill/>
        </p:spPr>
        <p:txBody>
          <a:bodyPr wrap="square" rtlCol="0">
            <a:spAutoFit/>
          </a:bodyPr>
          <a:lstStyle/>
          <a:p>
            <a:r>
              <a:rPr lang="de-DE" sz="1000" dirty="0"/>
              <a:t>Aktion: Wir sitzen auf gepackten Koffern</a:t>
            </a:r>
          </a:p>
        </p:txBody>
      </p:sp>
      <p:sp>
        <p:nvSpPr>
          <p:cNvPr id="22" name="Textfeld 21">
            <a:extLst>
              <a:ext uri="{FF2B5EF4-FFF2-40B4-BE49-F238E27FC236}">
                <a16:creationId xmlns:a16="http://schemas.microsoft.com/office/drawing/2014/main" id="{93B9E5A0-1FD9-2974-DD4F-F30441C2CE21}"/>
              </a:ext>
            </a:extLst>
          </p:cNvPr>
          <p:cNvSpPr txBox="1"/>
          <p:nvPr/>
        </p:nvSpPr>
        <p:spPr>
          <a:xfrm>
            <a:off x="9314699" y="3751945"/>
            <a:ext cx="2703871" cy="246221"/>
          </a:xfrm>
          <a:prstGeom prst="rect">
            <a:avLst/>
          </a:prstGeom>
          <a:noFill/>
        </p:spPr>
        <p:txBody>
          <a:bodyPr wrap="square" rtlCol="0">
            <a:spAutoFit/>
          </a:bodyPr>
          <a:lstStyle/>
          <a:p>
            <a:r>
              <a:rPr lang="de-DE" sz="1000" dirty="0"/>
              <a:t>Aktion "Wir sind sauer"</a:t>
            </a:r>
          </a:p>
        </p:txBody>
      </p:sp>
      <p:pic>
        <p:nvPicPr>
          <p:cNvPr id="7" name="Grafik 6">
            <a:extLst>
              <a:ext uri="{FF2B5EF4-FFF2-40B4-BE49-F238E27FC236}">
                <a16:creationId xmlns:a16="http://schemas.microsoft.com/office/drawing/2014/main" id="{C39E6D7D-2A31-5217-17C5-42EDC5411D42}"/>
              </a:ext>
            </a:extLst>
          </p:cNvPr>
          <p:cNvPicPr>
            <a:picLocks noChangeAspect="1"/>
          </p:cNvPicPr>
          <p:nvPr/>
        </p:nvPicPr>
        <p:blipFill>
          <a:blip r:embed="rId5"/>
          <a:stretch>
            <a:fillRect/>
          </a:stretch>
        </p:blipFill>
        <p:spPr>
          <a:xfrm>
            <a:off x="9314699" y="1657400"/>
            <a:ext cx="2680062" cy="2010046"/>
          </a:xfrm>
          <a:prstGeom prst="rect">
            <a:avLst/>
          </a:prstGeom>
        </p:spPr>
      </p:pic>
      <p:sp>
        <p:nvSpPr>
          <p:cNvPr id="10" name="Textfeld 9">
            <a:extLst>
              <a:ext uri="{FF2B5EF4-FFF2-40B4-BE49-F238E27FC236}">
                <a16:creationId xmlns:a16="http://schemas.microsoft.com/office/drawing/2014/main" id="{8AF2C806-D7A2-406E-91AF-EBA3E8F7B03F}"/>
              </a:ext>
            </a:extLst>
          </p:cNvPr>
          <p:cNvSpPr txBox="1"/>
          <p:nvPr/>
        </p:nvSpPr>
        <p:spPr>
          <a:xfrm>
            <a:off x="9218288" y="1446816"/>
            <a:ext cx="2703871" cy="246221"/>
          </a:xfrm>
          <a:prstGeom prst="rect">
            <a:avLst/>
          </a:prstGeom>
          <a:noFill/>
        </p:spPr>
        <p:txBody>
          <a:bodyPr wrap="square" rtlCol="0">
            <a:spAutoFit/>
          </a:bodyPr>
          <a:lstStyle/>
          <a:p>
            <a:r>
              <a:rPr lang="de-DE" sz="1000" dirty="0"/>
              <a:t>Aktion: Forschung vom Aussterben bedroht</a:t>
            </a:r>
          </a:p>
        </p:txBody>
      </p:sp>
      <p:sp>
        <p:nvSpPr>
          <p:cNvPr id="14" name="Textfeld 13">
            <a:extLst>
              <a:ext uri="{FF2B5EF4-FFF2-40B4-BE49-F238E27FC236}">
                <a16:creationId xmlns:a16="http://schemas.microsoft.com/office/drawing/2014/main" id="{44067658-B95B-E91E-95CF-988F9EEBE0D4}"/>
              </a:ext>
            </a:extLst>
          </p:cNvPr>
          <p:cNvSpPr txBox="1"/>
          <p:nvPr/>
        </p:nvSpPr>
        <p:spPr>
          <a:xfrm>
            <a:off x="7124493" y="3675964"/>
            <a:ext cx="2703871" cy="246221"/>
          </a:xfrm>
          <a:prstGeom prst="rect">
            <a:avLst/>
          </a:prstGeom>
          <a:noFill/>
        </p:spPr>
        <p:txBody>
          <a:bodyPr wrap="square" rtlCol="0">
            <a:spAutoFit/>
          </a:bodyPr>
          <a:lstStyle/>
          <a:p>
            <a:r>
              <a:rPr lang="de-DE" sz="1000" dirty="0"/>
              <a:t>Aktion „Prof*it </a:t>
            </a:r>
            <a:r>
              <a:rPr lang="de-DE" sz="1000" dirty="0" err="1"/>
              <a:t>or</a:t>
            </a:r>
            <a:r>
              <a:rPr lang="de-DE" sz="1000" dirty="0"/>
              <a:t> </a:t>
            </a:r>
            <a:r>
              <a:rPr lang="de-DE" sz="1000" dirty="0" err="1"/>
              <a:t>leave</a:t>
            </a:r>
            <a:r>
              <a:rPr lang="de-DE" sz="1000" dirty="0"/>
              <a:t> it!"</a:t>
            </a:r>
          </a:p>
        </p:txBody>
      </p:sp>
      <p:pic>
        <p:nvPicPr>
          <p:cNvPr id="15" name="Grafik 14">
            <a:extLst>
              <a:ext uri="{FF2B5EF4-FFF2-40B4-BE49-F238E27FC236}">
                <a16:creationId xmlns:a16="http://schemas.microsoft.com/office/drawing/2014/main" id="{DBA5B114-C8B7-CE94-B7AB-304C298D4C10}"/>
              </a:ext>
            </a:extLst>
          </p:cNvPr>
          <p:cNvPicPr>
            <a:picLocks noChangeAspect="1"/>
          </p:cNvPicPr>
          <p:nvPr/>
        </p:nvPicPr>
        <p:blipFill>
          <a:blip r:embed="rId6"/>
          <a:srcRect b="25302"/>
          <a:stretch>
            <a:fillRect/>
          </a:stretch>
        </p:blipFill>
        <p:spPr>
          <a:xfrm>
            <a:off x="7215380" y="3890801"/>
            <a:ext cx="2048692" cy="2040448"/>
          </a:xfrm>
          <a:prstGeom prst="rect">
            <a:avLst/>
          </a:prstGeom>
        </p:spPr>
      </p:pic>
    </p:spTree>
    <p:extLst>
      <p:ext uri="{BB962C8B-B14F-4D97-AF65-F5344CB8AC3E}">
        <p14:creationId xmlns:p14="http://schemas.microsoft.com/office/powerpoint/2010/main" val="30522686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5937E-4BCE-CB21-7C8B-0F1E98EAF63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B743A2F-6BE6-B763-A585-2E67F0CEF795}"/>
              </a:ext>
            </a:extLst>
          </p:cNvPr>
          <p:cNvSpPr>
            <a:spLocks noGrp="1"/>
          </p:cNvSpPr>
          <p:nvPr>
            <p:ph type="title"/>
          </p:nvPr>
        </p:nvSpPr>
        <p:spPr>
          <a:xfrm>
            <a:off x="338100" y="197529"/>
            <a:ext cx="8774369" cy="1325563"/>
          </a:xfrm>
        </p:spPr>
        <p:txBody>
          <a:bodyPr>
            <a:normAutofit/>
          </a:bodyPr>
          <a:lstStyle/>
          <a:p>
            <a:r>
              <a:rPr lang="de-DE" dirty="0">
                <a:latin typeface="Calibri" panose="020F0502020204030204" pitchFamily="34" charset="0"/>
                <a:ea typeface="Calibri" panose="020F0502020204030204" pitchFamily="34" charset="0"/>
                <a:cs typeface="Calibri" panose="020F0502020204030204" pitchFamily="34" charset="0"/>
              </a:rPr>
              <a:t>Mitmachen auch mit wenig Aufwand</a:t>
            </a:r>
          </a:p>
        </p:txBody>
      </p:sp>
      <p:sp>
        <p:nvSpPr>
          <p:cNvPr id="3" name="Inhaltsplatzhalter 2">
            <a:extLst>
              <a:ext uri="{FF2B5EF4-FFF2-40B4-BE49-F238E27FC236}">
                <a16:creationId xmlns:a16="http://schemas.microsoft.com/office/drawing/2014/main" id="{F7DC8A12-0A2F-A866-C1AE-DC81392714DA}"/>
              </a:ext>
            </a:extLst>
          </p:cNvPr>
          <p:cNvSpPr>
            <a:spLocks noGrp="1"/>
          </p:cNvSpPr>
          <p:nvPr>
            <p:ph idx="1"/>
          </p:nvPr>
        </p:nvSpPr>
        <p:spPr>
          <a:xfrm>
            <a:off x="548307" y="1543666"/>
            <a:ext cx="11391445" cy="4743635"/>
          </a:xfrm>
        </p:spPr>
        <p:txBody>
          <a:bodyPr>
            <a:noAutofit/>
          </a:bodyPr>
          <a:lstStyle/>
          <a:p>
            <a:r>
              <a:rPr lang="de-DE" sz="2400" b="1" dirty="0">
                <a:latin typeface="Calibri" panose="020F0502020204030204" pitchFamily="34" charset="0"/>
                <a:ea typeface="Calibri" panose="020F0502020204030204" pitchFamily="34" charset="0"/>
                <a:cs typeface="Calibri" panose="020F0502020204030204" pitchFamily="34" charset="0"/>
              </a:rPr>
              <a:t>Kurz informieren</a:t>
            </a:r>
            <a:br>
              <a:rPr lang="de-DE" sz="2400" dirty="0">
                <a:latin typeface="Calibri" panose="020F0502020204030204" pitchFamily="34" charset="0"/>
                <a:ea typeface="Calibri" panose="020F0502020204030204" pitchFamily="34" charset="0"/>
                <a:cs typeface="Calibri" panose="020F0502020204030204" pitchFamily="34" charset="0"/>
              </a:rPr>
            </a:br>
            <a:r>
              <a:rPr lang="de-DE" sz="2400" dirty="0">
                <a:latin typeface="Calibri" panose="020F0502020204030204" pitchFamily="34" charset="0"/>
                <a:ea typeface="Calibri" panose="020F0502020204030204" pitchFamily="34" charset="0"/>
                <a:cs typeface="Calibri" panose="020F0502020204030204" pitchFamily="34" charset="0"/>
              </a:rPr>
              <a:t>Nutzt unsere Kurzpräsentation in Lehrveranstaltungen, Teamtreffen oder anderen bestehenden Terminen, um das WissZeitVG zum Thema zu machen.</a:t>
            </a:r>
          </a:p>
          <a:p>
            <a:r>
              <a:rPr lang="de-DE" sz="2400" b="1" dirty="0">
                <a:latin typeface="Calibri" panose="020F0502020204030204" pitchFamily="34" charset="0"/>
                <a:ea typeface="Calibri" panose="020F0502020204030204" pitchFamily="34" charset="0"/>
                <a:cs typeface="Calibri" panose="020F0502020204030204" pitchFamily="34" charset="0"/>
              </a:rPr>
              <a:t>Am Arbeitsplatz sichtbar werden</a:t>
            </a:r>
            <a:br>
              <a:rPr lang="de-DE" sz="2400" dirty="0">
                <a:latin typeface="Calibri" panose="020F0502020204030204" pitchFamily="34" charset="0"/>
                <a:ea typeface="Calibri" panose="020F0502020204030204" pitchFamily="34" charset="0"/>
                <a:cs typeface="Calibri" panose="020F0502020204030204" pitchFamily="34" charset="0"/>
              </a:rPr>
            </a:br>
            <a:r>
              <a:rPr lang="de-DE" sz="2400" dirty="0">
                <a:latin typeface="Calibri" panose="020F0502020204030204" pitchFamily="34" charset="0"/>
                <a:ea typeface="Calibri" panose="020F0502020204030204" pitchFamily="34" charset="0"/>
                <a:cs typeface="Calibri" panose="020F0502020204030204" pitchFamily="34" charset="0"/>
              </a:rPr>
              <a:t>Hängt das Aktionsposter an Bürotüren, Schwarzen Brettern oder anderen gut sichtbaren Orten auf.</a:t>
            </a:r>
          </a:p>
          <a:p>
            <a:r>
              <a:rPr lang="de-DE" sz="2400" b="1" dirty="0">
                <a:latin typeface="Calibri" panose="020F0502020204030204" pitchFamily="34" charset="0"/>
                <a:ea typeface="Calibri" panose="020F0502020204030204" pitchFamily="34" charset="0"/>
                <a:cs typeface="Calibri" panose="020F0502020204030204" pitchFamily="34" charset="0"/>
              </a:rPr>
              <a:t>Ins Gespräch kommen</a:t>
            </a:r>
            <a:br>
              <a:rPr lang="de-DE" sz="2400" dirty="0">
                <a:latin typeface="Calibri" panose="020F0502020204030204" pitchFamily="34" charset="0"/>
                <a:ea typeface="Calibri" panose="020F0502020204030204" pitchFamily="34" charset="0"/>
                <a:cs typeface="Calibri" panose="020F0502020204030204" pitchFamily="34" charset="0"/>
              </a:rPr>
            </a:br>
            <a:r>
              <a:rPr lang="de-DE" sz="2400" dirty="0">
                <a:latin typeface="Calibri" panose="020F0502020204030204" pitchFamily="34" charset="0"/>
                <a:ea typeface="Calibri" panose="020F0502020204030204" pitchFamily="34" charset="0"/>
                <a:cs typeface="Calibri" panose="020F0502020204030204" pitchFamily="34" charset="0"/>
              </a:rPr>
              <a:t>Sprecht mit Kolleg*innen über Befristung, fehlende Perspektiven und darüber, was sich ändern muss.</a:t>
            </a:r>
          </a:p>
          <a:p>
            <a:r>
              <a:rPr lang="de-DE" sz="2400" b="1" dirty="0">
                <a:latin typeface="Calibri" panose="020F0502020204030204" pitchFamily="34" charset="0"/>
                <a:ea typeface="Calibri" panose="020F0502020204030204" pitchFamily="34" charset="0"/>
                <a:cs typeface="Calibri" panose="020F0502020204030204" pitchFamily="34" charset="0"/>
              </a:rPr>
              <a:t>Petition und Aktionswoche verbreiten</a:t>
            </a:r>
            <a:br>
              <a:rPr lang="de-DE" sz="2400" dirty="0">
                <a:latin typeface="Calibri" panose="020F0502020204030204" pitchFamily="34" charset="0"/>
                <a:ea typeface="Calibri" panose="020F0502020204030204" pitchFamily="34" charset="0"/>
                <a:cs typeface="Calibri" panose="020F0502020204030204" pitchFamily="34" charset="0"/>
              </a:rPr>
            </a:br>
            <a:r>
              <a:rPr lang="de-DE" sz="2400" dirty="0">
                <a:latin typeface="Calibri" panose="020F0502020204030204" pitchFamily="34" charset="0"/>
                <a:ea typeface="Calibri" panose="020F0502020204030204" pitchFamily="34" charset="0"/>
                <a:cs typeface="Calibri" panose="020F0502020204030204" pitchFamily="34" charset="0"/>
              </a:rPr>
              <a:t>Teilt Petition und </a:t>
            </a:r>
            <a:r>
              <a:rPr lang="de-DE" sz="2400" dirty="0" err="1">
                <a:latin typeface="Calibri" panose="020F0502020204030204" pitchFamily="34" charset="0"/>
                <a:ea typeface="Calibri" panose="020F0502020204030204" pitchFamily="34" charset="0"/>
                <a:cs typeface="Calibri" panose="020F0502020204030204" pitchFamily="34" charset="0"/>
              </a:rPr>
              <a:t>Sharepics</a:t>
            </a:r>
            <a:r>
              <a:rPr lang="de-DE" sz="2400" dirty="0">
                <a:latin typeface="Calibri" panose="020F0502020204030204" pitchFamily="34" charset="0"/>
                <a:ea typeface="Calibri" panose="020F0502020204030204" pitchFamily="34" charset="0"/>
                <a:cs typeface="Calibri" panose="020F0502020204030204" pitchFamily="34" charset="0"/>
              </a:rPr>
              <a:t> über eure Verteiler, Netzwerke und Social-Media-Kanäle.</a:t>
            </a:r>
          </a:p>
          <a:p>
            <a:r>
              <a:rPr lang="de-DE" sz="2400" b="1" dirty="0">
                <a:latin typeface="Calibri" panose="020F0502020204030204" pitchFamily="34" charset="0"/>
                <a:ea typeface="Calibri" panose="020F0502020204030204" pitchFamily="34" charset="0"/>
                <a:cs typeface="Calibri" panose="020F0502020204030204" pitchFamily="34" charset="0"/>
              </a:rPr>
              <a:t>Auch per E-Mail sichtbar werden</a:t>
            </a:r>
            <a:br>
              <a:rPr lang="de-DE" sz="2400" dirty="0">
                <a:latin typeface="Calibri" panose="020F0502020204030204" pitchFamily="34" charset="0"/>
                <a:ea typeface="Calibri" panose="020F0502020204030204" pitchFamily="34" charset="0"/>
                <a:cs typeface="Calibri" panose="020F0502020204030204" pitchFamily="34" charset="0"/>
              </a:rPr>
            </a:br>
            <a:r>
              <a:rPr lang="de-DE" sz="2400" dirty="0">
                <a:latin typeface="Calibri" panose="020F0502020204030204" pitchFamily="34" charset="0"/>
                <a:ea typeface="Calibri" panose="020F0502020204030204" pitchFamily="34" charset="0"/>
                <a:cs typeface="Calibri" panose="020F0502020204030204" pitchFamily="34" charset="0"/>
              </a:rPr>
              <a:t>Nutzt eine E-Mail-Signatur oder eine automatische Antwort, um auf Aktionswoche und Petition hinzuweisen.</a:t>
            </a:r>
          </a:p>
          <a:p>
            <a:pPr marL="0" indent="0">
              <a:buNone/>
            </a:pPr>
            <a:endParaRPr lang="de-DE"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224425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0C3D6-2F95-CE2E-F933-05B7CF6CBC64}"/>
            </a:ext>
          </a:extLst>
        </p:cNvPr>
        <p:cNvGrpSpPr/>
        <p:nvPr/>
      </p:nvGrpSpPr>
      <p:grpSpPr>
        <a:xfrm>
          <a:off x="0" y="0"/>
          <a:ext cx="0" cy="0"/>
          <a:chOff x="0" y="0"/>
          <a:chExt cx="0" cy="0"/>
        </a:xfrm>
      </p:grpSpPr>
      <p:sp>
        <p:nvSpPr>
          <p:cNvPr id="9" name="Rechteck 8">
            <a:extLst>
              <a:ext uri="{FF2B5EF4-FFF2-40B4-BE49-F238E27FC236}">
                <a16:creationId xmlns:a16="http://schemas.microsoft.com/office/drawing/2014/main" id="{BE9288A5-E287-91BC-4284-FF22B86F42E7}"/>
              </a:ext>
            </a:extLst>
          </p:cNvPr>
          <p:cNvSpPr/>
          <p:nvPr/>
        </p:nvSpPr>
        <p:spPr>
          <a:xfrm>
            <a:off x="220133" y="1592826"/>
            <a:ext cx="11846684" cy="2920180"/>
          </a:xfrm>
          <a:prstGeom prst="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64ECEA6D-6D78-7EC5-FF8E-49F98EC363AC}"/>
              </a:ext>
            </a:extLst>
          </p:cNvPr>
          <p:cNvSpPr>
            <a:spLocks noGrp="1"/>
          </p:cNvSpPr>
          <p:nvPr>
            <p:ph type="title"/>
          </p:nvPr>
        </p:nvSpPr>
        <p:spPr>
          <a:xfrm>
            <a:off x="314633" y="365125"/>
            <a:ext cx="8649754" cy="1325563"/>
          </a:xfrm>
        </p:spPr>
        <p:txBody>
          <a:bodyPr>
            <a:normAutofit/>
          </a:bodyPr>
          <a:lstStyle/>
          <a:p>
            <a:r>
              <a:rPr lang="de-DE" sz="4300" dirty="0">
                <a:latin typeface="Calibri" panose="020F0502020204030204" pitchFamily="34" charset="0"/>
                <a:ea typeface="Calibri" panose="020F0502020204030204" pitchFamily="34" charset="0"/>
                <a:cs typeface="Calibri" panose="020F0502020204030204" pitchFamily="34" charset="0"/>
              </a:rPr>
              <a:t>Macht sichtbar, was bei euch passiert</a:t>
            </a:r>
            <a:br>
              <a:rPr lang="de-DE" sz="4300" dirty="0">
                <a:latin typeface="Calibri" panose="020F0502020204030204" pitchFamily="34" charset="0"/>
                <a:ea typeface="Calibri" panose="020F0502020204030204" pitchFamily="34" charset="0"/>
                <a:cs typeface="Calibri" panose="020F0502020204030204" pitchFamily="34" charset="0"/>
              </a:rPr>
            </a:br>
            <a:r>
              <a:rPr lang="de-DE" sz="2400" dirty="0">
                <a:latin typeface="Calibri" panose="020F0502020204030204" pitchFamily="34" charset="0"/>
                <a:ea typeface="Calibri" panose="020F0502020204030204" pitchFamily="34" charset="0"/>
                <a:cs typeface="Calibri" panose="020F0502020204030204" pitchFamily="34" charset="0"/>
              </a:rPr>
              <a:t>Ihr plant eine Aktion vom 9.–13. November? Gebt uns Bescheid.</a:t>
            </a:r>
            <a:endParaRPr lang="de-DE" sz="4300" dirty="0">
              <a:latin typeface="Calibri" panose="020F0502020204030204" pitchFamily="34" charset="0"/>
              <a:ea typeface="Calibri" panose="020F0502020204030204" pitchFamily="34" charset="0"/>
              <a:cs typeface="Calibri" panose="020F0502020204030204" pitchFamily="34" charset="0"/>
            </a:endParaRPr>
          </a:p>
        </p:txBody>
      </p:sp>
      <p:sp>
        <p:nvSpPr>
          <p:cNvPr id="3" name="Inhaltsplatzhalter 2">
            <a:extLst>
              <a:ext uri="{FF2B5EF4-FFF2-40B4-BE49-F238E27FC236}">
                <a16:creationId xmlns:a16="http://schemas.microsoft.com/office/drawing/2014/main" id="{6D23ABF2-BAB1-3ADC-8A30-EF8E9FE21F7F}"/>
              </a:ext>
            </a:extLst>
          </p:cNvPr>
          <p:cNvSpPr>
            <a:spLocks noGrp="1"/>
          </p:cNvSpPr>
          <p:nvPr>
            <p:ph idx="1"/>
          </p:nvPr>
        </p:nvSpPr>
        <p:spPr>
          <a:xfrm>
            <a:off x="220133" y="1690689"/>
            <a:ext cx="11846684" cy="4665436"/>
          </a:xfrm>
        </p:spPr>
        <p:txBody>
          <a:bodyPr>
            <a:noAutofit/>
          </a:bodyPr>
          <a:lstStyle/>
          <a:p>
            <a:pPr marL="0" indent="0">
              <a:buNone/>
            </a:pPr>
            <a:r>
              <a:rPr lang="de-DE" sz="2400" b="1" u="sng" dirty="0">
                <a:latin typeface="Calibri" panose="020F0502020204030204" pitchFamily="34" charset="0"/>
                <a:ea typeface="Calibri" panose="020F0502020204030204" pitchFamily="34" charset="0"/>
                <a:cs typeface="Calibri" panose="020F0502020204030204" pitchFamily="34" charset="0"/>
              </a:rPr>
              <a:t>Tragt euch in die Aktionslandkarte ein</a:t>
            </a:r>
            <a:r>
              <a:rPr lang="de-DE" sz="2400" dirty="0">
                <a:latin typeface="Calibri" panose="020F0502020204030204" pitchFamily="34" charset="0"/>
                <a:ea typeface="Calibri" panose="020F0502020204030204" pitchFamily="34" charset="0"/>
                <a:cs typeface="Calibri" panose="020F0502020204030204" pitchFamily="34" charset="0"/>
              </a:rPr>
              <a:t>:</a:t>
            </a:r>
          </a:p>
          <a:p>
            <a:pPr lvl="1"/>
            <a:r>
              <a:rPr lang="de-DE" sz="2000" b="1" dirty="0">
                <a:latin typeface="Calibri" panose="020F0502020204030204" pitchFamily="34" charset="0"/>
                <a:ea typeface="Calibri" panose="020F0502020204030204" pitchFamily="34" charset="0"/>
                <a:cs typeface="Calibri" panose="020F0502020204030204" pitchFamily="34" charset="0"/>
              </a:rPr>
              <a:t>Wo?</a:t>
            </a:r>
            <a:r>
              <a:rPr lang="de-DE" sz="2000" dirty="0">
                <a:latin typeface="Calibri" panose="020F0502020204030204" pitchFamily="34" charset="0"/>
                <a:ea typeface="Calibri" panose="020F0502020204030204" pitchFamily="34" charset="0"/>
                <a:cs typeface="Calibri" panose="020F0502020204030204" pitchFamily="34" charset="0"/>
              </a:rPr>
              <a:t> Hochschule oder Forschungseinrichtung</a:t>
            </a:r>
          </a:p>
          <a:p>
            <a:pPr lvl="1"/>
            <a:r>
              <a:rPr lang="de-DE" sz="2000" b="1" dirty="0">
                <a:latin typeface="Calibri" panose="020F0502020204030204" pitchFamily="34" charset="0"/>
                <a:ea typeface="Calibri" panose="020F0502020204030204" pitchFamily="34" charset="0"/>
                <a:cs typeface="Calibri" panose="020F0502020204030204" pitchFamily="34" charset="0"/>
              </a:rPr>
              <a:t>Was?</a:t>
            </a:r>
            <a:r>
              <a:rPr lang="de-DE" sz="2000" dirty="0">
                <a:latin typeface="Calibri" panose="020F0502020204030204" pitchFamily="34" charset="0"/>
                <a:ea typeface="Calibri" panose="020F0502020204030204" pitchFamily="34" charset="0"/>
                <a:cs typeface="Calibri" panose="020F0502020204030204" pitchFamily="34" charset="0"/>
              </a:rPr>
              <a:t> geplante oder durchgeführte Aktion</a:t>
            </a:r>
          </a:p>
          <a:p>
            <a:pPr lvl="1"/>
            <a:r>
              <a:rPr lang="de-DE" sz="2000" b="1" dirty="0">
                <a:latin typeface="Calibri" panose="020F0502020204030204" pitchFamily="34" charset="0"/>
                <a:ea typeface="Calibri" panose="020F0502020204030204" pitchFamily="34" charset="0"/>
                <a:cs typeface="Calibri" panose="020F0502020204030204" pitchFamily="34" charset="0"/>
              </a:rPr>
              <a:t>Wann?</a:t>
            </a:r>
            <a:r>
              <a:rPr lang="de-DE" sz="2000" dirty="0">
                <a:latin typeface="Calibri" panose="020F0502020204030204" pitchFamily="34" charset="0"/>
                <a:ea typeface="Calibri" panose="020F0502020204030204" pitchFamily="34" charset="0"/>
                <a:cs typeface="Calibri" panose="020F0502020204030204" pitchFamily="34" charset="0"/>
              </a:rPr>
              <a:t> Termin</a:t>
            </a:r>
          </a:p>
          <a:p>
            <a:pPr lvl="1"/>
            <a:r>
              <a:rPr lang="de-DE" sz="2000" b="1" dirty="0">
                <a:latin typeface="Calibri" panose="020F0502020204030204" pitchFamily="34" charset="0"/>
                <a:ea typeface="Calibri" panose="020F0502020204030204" pitchFamily="34" charset="0"/>
                <a:cs typeface="Calibri" panose="020F0502020204030204" pitchFamily="34" charset="0"/>
              </a:rPr>
              <a:t>Wer?</a:t>
            </a:r>
            <a:r>
              <a:rPr lang="de-DE" sz="2000" dirty="0">
                <a:latin typeface="Calibri" panose="020F0502020204030204" pitchFamily="34" charset="0"/>
                <a:ea typeface="Calibri" panose="020F0502020204030204" pitchFamily="34" charset="0"/>
                <a:cs typeface="Calibri" panose="020F0502020204030204" pitchFamily="34" charset="0"/>
              </a:rPr>
              <a:t> Kontaktperson / E-Mail-Adresse</a:t>
            </a:r>
          </a:p>
          <a:p>
            <a:pPr marL="0" indent="0">
              <a:buNone/>
            </a:pPr>
            <a:endParaRPr lang="de-DE" sz="2400" b="1" u="sng"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de-DE" sz="2400" b="1" u="sng" dirty="0">
                <a:latin typeface="Calibri" panose="020F0502020204030204" pitchFamily="34" charset="0"/>
                <a:ea typeface="Calibri" panose="020F0502020204030204" pitchFamily="34" charset="0"/>
                <a:cs typeface="Calibri" panose="020F0502020204030204" pitchFamily="34" charset="0"/>
              </a:rPr>
              <a:t>So können wir Aktivitäten bundesweit sammeln und gemeinsam sichtbar machen</a:t>
            </a:r>
          </a:p>
          <a:p>
            <a:pPr marL="0" indent="0">
              <a:buNone/>
            </a:pPr>
            <a:endParaRPr lang="de-DE" sz="2400" b="1" u="sng" dirty="0">
              <a:latin typeface="Calibri" panose="020F0502020204030204" pitchFamily="34" charset="0"/>
              <a:ea typeface="Calibri" panose="020F0502020204030204" pitchFamily="34" charset="0"/>
              <a:cs typeface="Calibri" panose="020F0502020204030204" pitchFamily="34" charset="0"/>
            </a:endParaRPr>
          </a:p>
          <a:p>
            <a:r>
              <a:rPr lang="de-DE" sz="2400" b="1" dirty="0">
                <a:latin typeface="Calibri" panose="020F0502020204030204" pitchFamily="34" charset="0"/>
                <a:ea typeface="Calibri" panose="020F0502020204030204" pitchFamily="34" charset="0"/>
                <a:cs typeface="Calibri" panose="020F0502020204030204" pitchFamily="34" charset="0"/>
              </a:rPr>
              <a:t>Macht eure Aktionen auch selbst sichtbar:</a:t>
            </a:r>
            <a:br>
              <a:rPr lang="de-DE" sz="2400" dirty="0">
                <a:latin typeface="Calibri" panose="020F0502020204030204" pitchFamily="34" charset="0"/>
                <a:ea typeface="Calibri" panose="020F0502020204030204" pitchFamily="34" charset="0"/>
                <a:cs typeface="Calibri" panose="020F0502020204030204" pitchFamily="34" charset="0"/>
              </a:rPr>
            </a:br>
            <a:r>
              <a:rPr lang="de-DE" sz="2400" dirty="0">
                <a:latin typeface="Calibri" panose="020F0502020204030204" pitchFamily="34" charset="0"/>
                <a:ea typeface="Calibri" panose="020F0502020204030204" pitchFamily="34" charset="0"/>
                <a:cs typeface="Calibri" panose="020F0502020204030204" pitchFamily="34" charset="0"/>
              </a:rPr>
              <a:t>Teilt Termine, Fotos und kurze Berichte über eure Kanäle. Wenn ihr größere Veranstaltungen oder Aktionen plant, sprecht auch lokale Medien an.</a:t>
            </a:r>
          </a:p>
          <a:p>
            <a:r>
              <a:rPr lang="de-DE" sz="2400" dirty="0">
                <a:latin typeface="Calibri" panose="020F0502020204030204" pitchFamily="34" charset="0"/>
                <a:ea typeface="Calibri" panose="020F0502020204030204" pitchFamily="34" charset="0"/>
                <a:cs typeface="Calibri" panose="020F0502020204030204" pitchFamily="34" charset="0"/>
              </a:rPr>
              <a:t>Nutzt den Hashtag: </a:t>
            </a:r>
            <a:r>
              <a:rPr lang="de-DE" sz="2400" b="1" dirty="0">
                <a:latin typeface="Calibri" panose="020F0502020204030204" pitchFamily="34" charset="0"/>
                <a:ea typeface="Calibri" panose="020F0502020204030204" pitchFamily="34" charset="0"/>
                <a:cs typeface="Calibri" panose="020F0502020204030204" pitchFamily="34" charset="0"/>
              </a:rPr>
              <a:t>#DauerbefristungAbschaffen</a:t>
            </a:r>
          </a:p>
          <a:p>
            <a:pPr marL="0" indent="0">
              <a:buNone/>
            </a:pPr>
            <a:endParaRPr lang="de-DE" b="1" dirty="0">
              <a:latin typeface="Calibri" panose="020F0502020204030204" pitchFamily="34" charset="0"/>
              <a:ea typeface="Calibri" panose="020F0502020204030204" pitchFamily="34" charset="0"/>
              <a:cs typeface="Calibri" panose="020F0502020204030204" pitchFamily="34" charset="0"/>
            </a:endParaRPr>
          </a:p>
        </p:txBody>
      </p:sp>
      <p:pic>
        <p:nvPicPr>
          <p:cNvPr id="4" name="Grafik 3" descr="Bildvorschau">
            <a:extLst>
              <a:ext uri="{FF2B5EF4-FFF2-40B4-BE49-F238E27FC236}">
                <a16:creationId xmlns:a16="http://schemas.microsoft.com/office/drawing/2014/main" id="{098B7512-325F-A42D-50DF-FDB73676570E}"/>
              </a:ext>
            </a:extLst>
          </p:cNvPr>
          <p:cNvPicPr>
            <a:picLocks noChangeAspect="1"/>
          </p:cNvPicPr>
          <p:nvPr/>
        </p:nvPicPr>
        <p:blipFill>
          <a:blip r:embed="rId2"/>
          <a:stretch>
            <a:fillRect/>
          </a:stretch>
        </p:blipFill>
        <p:spPr>
          <a:xfrm>
            <a:off x="8765708" y="1809480"/>
            <a:ext cx="1882627" cy="1882627"/>
          </a:xfrm>
          <a:prstGeom prst="rect">
            <a:avLst/>
          </a:prstGeom>
        </p:spPr>
      </p:pic>
      <p:sp>
        <p:nvSpPr>
          <p:cNvPr id="7" name="Textfeld 6">
            <a:extLst>
              <a:ext uri="{FF2B5EF4-FFF2-40B4-BE49-F238E27FC236}">
                <a16:creationId xmlns:a16="http://schemas.microsoft.com/office/drawing/2014/main" id="{E9291E70-A243-3C23-84AB-CC6A4A030F94}"/>
              </a:ext>
            </a:extLst>
          </p:cNvPr>
          <p:cNvSpPr txBox="1"/>
          <p:nvPr/>
        </p:nvSpPr>
        <p:spPr>
          <a:xfrm>
            <a:off x="8211517" y="1523093"/>
            <a:ext cx="3219575" cy="369332"/>
          </a:xfrm>
          <a:prstGeom prst="rect">
            <a:avLst/>
          </a:prstGeom>
          <a:noFill/>
        </p:spPr>
        <p:txBody>
          <a:bodyPr wrap="square" rtlCol="0">
            <a:spAutoFit/>
          </a:bodyPr>
          <a:lstStyle/>
          <a:p>
            <a:r>
              <a:rPr lang="de-DE" dirty="0"/>
              <a:t>Zur interaktiven Aktionskarte</a:t>
            </a:r>
          </a:p>
        </p:txBody>
      </p:sp>
      <p:sp>
        <p:nvSpPr>
          <p:cNvPr id="8" name="Textfeld 7">
            <a:extLst>
              <a:ext uri="{FF2B5EF4-FFF2-40B4-BE49-F238E27FC236}">
                <a16:creationId xmlns:a16="http://schemas.microsoft.com/office/drawing/2014/main" id="{D675C9FC-2842-4F96-48EC-4A834AB6320D}"/>
              </a:ext>
            </a:extLst>
          </p:cNvPr>
          <p:cNvSpPr txBox="1"/>
          <p:nvPr/>
        </p:nvSpPr>
        <p:spPr>
          <a:xfrm>
            <a:off x="8390712" y="3627858"/>
            <a:ext cx="2861187" cy="369332"/>
          </a:xfrm>
          <a:prstGeom prst="rect">
            <a:avLst/>
          </a:prstGeom>
          <a:noFill/>
        </p:spPr>
        <p:txBody>
          <a:bodyPr wrap="square">
            <a:spAutoFit/>
          </a:bodyPr>
          <a:lstStyle/>
          <a:p>
            <a:pPr marL="0" indent="0">
              <a:buNone/>
            </a:pPr>
            <a:r>
              <a:rPr lang="de-DE" sz="1600" dirty="0">
                <a:latin typeface="Calibri" panose="020F0502020204030204" pitchFamily="34" charset="0"/>
                <a:ea typeface="Calibri" panose="020F0502020204030204" pitchFamily="34" charset="0"/>
                <a:cs typeface="Calibri" panose="020F0502020204030204" pitchFamily="34" charset="0"/>
              </a:rPr>
              <a:t>Kontakt: </a:t>
            </a:r>
            <a:r>
              <a:rPr lang="de-DE" sz="1800" dirty="0">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mail@mittelbau.net</a:t>
            </a:r>
            <a:r>
              <a:rPr lang="de-DE" sz="1800" dirty="0">
                <a:latin typeface="Calibri" panose="020F0502020204030204" pitchFamily="34" charset="0"/>
                <a:ea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20417856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AB8651-AB33-CAE3-48C7-EBDD32CCE988}"/>
              </a:ext>
            </a:extLst>
          </p:cNvPr>
          <p:cNvSpPr>
            <a:spLocks noGrp="1"/>
          </p:cNvSpPr>
          <p:nvPr>
            <p:ph type="title"/>
          </p:nvPr>
        </p:nvSpPr>
        <p:spPr/>
        <p:txBody>
          <a:bodyPr/>
          <a:lstStyle/>
          <a:p>
            <a:r>
              <a:rPr lang="de-DE" dirty="0"/>
              <a:t>Materialien</a:t>
            </a:r>
          </a:p>
        </p:txBody>
      </p:sp>
      <p:sp>
        <p:nvSpPr>
          <p:cNvPr id="3" name="Inhaltsplatzhalter 2">
            <a:extLst>
              <a:ext uri="{FF2B5EF4-FFF2-40B4-BE49-F238E27FC236}">
                <a16:creationId xmlns:a16="http://schemas.microsoft.com/office/drawing/2014/main" id="{B72B4CC0-0AD7-D9AC-D924-2E81B182313C}"/>
              </a:ext>
            </a:extLst>
          </p:cNvPr>
          <p:cNvSpPr>
            <a:spLocks noGrp="1"/>
          </p:cNvSpPr>
          <p:nvPr>
            <p:ph idx="1"/>
          </p:nvPr>
        </p:nvSpPr>
        <p:spPr>
          <a:xfrm>
            <a:off x="785397" y="1866840"/>
            <a:ext cx="10515600" cy="4351338"/>
          </a:xfrm>
        </p:spPr>
        <p:txBody>
          <a:bodyPr>
            <a:noAutofit/>
          </a:bodyPr>
          <a:lstStyle/>
          <a:p>
            <a:pPr lvl="0"/>
            <a:r>
              <a:rPr lang="de-DE" sz="2000" b="1" dirty="0">
                <a:latin typeface="Calibri" panose="020F0502020204030204" pitchFamily="34" charset="0"/>
                <a:ea typeface="Calibri" panose="020F0502020204030204" pitchFamily="34" charset="0"/>
                <a:cs typeface="Calibri" panose="020F0502020204030204" pitchFamily="34" charset="0"/>
              </a:rPr>
              <a:t>Positionspapier / Forderungen des Bündnisses</a:t>
            </a:r>
            <a:br>
              <a:rPr lang="de-DE" sz="2000" dirty="0">
                <a:latin typeface="Calibri" panose="020F0502020204030204" pitchFamily="34" charset="0"/>
                <a:ea typeface="Calibri" panose="020F0502020204030204" pitchFamily="34" charset="0"/>
                <a:cs typeface="Calibri" panose="020F0502020204030204" pitchFamily="34" charset="0"/>
              </a:rPr>
            </a:br>
            <a:r>
              <a:rPr lang="de-DE" sz="2000" dirty="0">
                <a:latin typeface="Calibri" panose="020F0502020204030204" pitchFamily="34" charset="0"/>
                <a:ea typeface="Calibri" panose="020F0502020204030204" pitchFamily="34" charset="0"/>
                <a:cs typeface="Calibri" panose="020F0502020204030204" pitchFamily="34" charset="0"/>
                <a:hlinkClick r:id="rId2"/>
              </a:rPr>
              <a:t>2026-08-Positionspapier-Abschaffung-WissZeitVG.pdf</a:t>
            </a:r>
            <a:endParaRPr lang="de-DE" sz="2000" b="1" dirty="0">
              <a:latin typeface="Calibri" panose="020F0502020204030204" pitchFamily="34" charset="0"/>
              <a:ea typeface="Calibri" panose="020F0502020204030204" pitchFamily="34" charset="0"/>
              <a:cs typeface="Calibri" panose="020F0502020204030204" pitchFamily="34" charset="0"/>
            </a:endParaRPr>
          </a:p>
          <a:p>
            <a:pPr lvl="0"/>
            <a:r>
              <a:rPr lang="de-DE" sz="2000" b="1" dirty="0">
                <a:latin typeface="Calibri" panose="020F0502020204030204" pitchFamily="34" charset="0"/>
                <a:ea typeface="Calibri" panose="020F0502020204030204" pitchFamily="34" charset="0"/>
                <a:cs typeface="Calibri" panose="020F0502020204030204" pitchFamily="34" charset="0"/>
              </a:rPr>
              <a:t>Petition „Wissenschaft: Dauerbefristung abschaffen!“</a:t>
            </a:r>
            <a:br>
              <a:rPr lang="de-DE" sz="2000" dirty="0">
                <a:latin typeface="Calibri" panose="020F0502020204030204" pitchFamily="34" charset="0"/>
                <a:ea typeface="Calibri" panose="020F0502020204030204" pitchFamily="34" charset="0"/>
                <a:cs typeface="Calibri" panose="020F0502020204030204" pitchFamily="34" charset="0"/>
              </a:rPr>
            </a:br>
            <a:r>
              <a:rPr lang="de-DE" sz="2000" dirty="0">
                <a:latin typeface="Calibri" panose="020F0502020204030204" pitchFamily="34" charset="0"/>
                <a:ea typeface="Calibri" panose="020F0502020204030204" pitchFamily="34" charset="0"/>
                <a:cs typeface="Calibri" panose="020F0502020204030204" pitchFamily="34" charset="0"/>
                <a:hlinkClick r:id="rId3"/>
              </a:rPr>
              <a:t>Wissenschaft: Dauerbefristung abschaffen! | </a:t>
            </a:r>
            <a:r>
              <a:rPr lang="de-DE" sz="2000" dirty="0" err="1">
                <a:latin typeface="Calibri" panose="020F0502020204030204" pitchFamily="34" charset="0"/>
                <a:ea typeface="Calibri" panose="020F0502020204030204" pitchFamily="34" charset="0"/>
                <a:cs typeface="Calibri" panose="020F0502020204030204" pitchFamily="34" charset="0"/>
                <a:hlinkClick r:id="rId3"/>
              </a:rPr>
              <a:t>WeAct</a:t>
            </a:r>
            <a:endParaRPr lang="de-DE" sz="2000" b="1" dirty="0">
              <a:latin typeface="Calibri" panose="020F0502020204030204" pitchFamily="34" charset="0"/>
              <a:ea typeface="Calibri" panose="020F0502020204030204" pitchFamily="34" charset="0"/>
              <a:cs typeface="Calibri" panose="020F0502020204030204" pitchFamily="34" charset="0"/>
            </a:endParaRPr>
          </a:p>
          <a:p>
            <a:pPr lvl="0"/>
            <a:r>
              <a:rPr lang="de-DE" sz="2000" b="1" dirty="0">
                <a:latin typeface="Calibri" panose="020F0502020204030204" pitchFamily="34" charset="0"/>
                <a:ea typeface="Calibri" panose="020F0502020204030204" pitchFamily="34" charset="0"/>
                <a:cs typeface="Calibri" panose="020F0502020204030204" pitchFamily="34" charset="0"/>
              </a:rPr>
              <a:t>Flyer Petition</a:t>
            </a:r>
            <a:br>
              <a:rPr lang="de-DE" sz="2000" dirty="0">
                <a:latin typeface="Calibri" panose="020F0502020204030204" pitchFamily="34" charset="0"/>
                <a:ea typeface="Calibri" panose="020F0502020204030204" pitchFamily="34" charset="0"/>
                <a:cs typeface="Calibri" panose="020F0502020204030204" pitchFamily="34" charset="0"/>
              </a:rPr>
            </a:br>
            <a:r>
              <a:rPr lang="de-DE" sz="2000" dirty="0">
                <a:latin typeface="Calibri" panose="020F0502020204030204" pitchFamily="34" charset="0"/>
                <a:ea typeface="Calibri" panose="020F0502020204030204" pitchFamily="34" charset="0"/>
                <a:cs typeface="Calibri" panose="020F0502020204030204" pitchFamily="34" charset="0"/>
                <a:hlinkClick r:id="rId4"/>
              </a:rPr>
              <a:t>Flyer-Petition-Dauerbefristung-abschaffen.pdf</a:t>
            </a:r>
            <a:endParaRPr lang="de-DE" sz="2000" b="1" dirty="0">
              <a:latin typeface="Calibri" panose="020F0502020204030204" pitchFamily="34" charset="0"/>
              <a:ea typeface="Calibri" panose="020F0502020204030204" pitchFamily="34" charset="0"/>
              <a:cs typeface="Calibri" panose="020F0502020204030204" pitchFamily="34" charset="0"/>
            </a:endParaRPr>
          </a:p>
          <a:p>
            <a:pPr lvl="0"/>
            <a:r>
              <a:rPr lang="de-DE" sz="2000" b="1" dirty="0">
                <a:latin typeface="Calibri" panose="020F0502020204030204" pitchFamily="34" charset="0"/>
                <a:ea typeface="Calibri" panose="020F0502020204030204" pitchFamily="34" charset="0"/>
                <a:cs typeface="Calibri" panose="020F0502020204030204" pitchFamily="34" charset="0"/>
              </a:rPr>
              <a:t>Aktionsposter, Aktionslogo, </a:t>
            </a:r>
            <a:r>
              <a:rPr lang="de-DE" sz="2000" b="1" dirty="0" err="1">
                <a:latin typeface="Calibri" panose="020F0502020204030204" pitchFamily="34" charset="0"/>
                <a:ea typeface="Calibri" panose="020F0502020204030204" pitchFamily="34" charset="0"/>
                <a:cs typeface="Calibri" panose="020F0502020204030204" pitchFamily="34" charset="0"/>
              </a:rPr>
              <a:t>Sharepics</a:t>
            </a:r>
            <a:r>
              <a:rPr lang="de-DE" sz="2000" b="1" dirty="0">
                <a:latin typeface="Calibri" panose="020F0502020204030204" pitchFamily="34" charset="0"/>
                <a:ea typeface="Calibri" panose="020F0502020204030204" pitchFamily="34" charset="0"/>
                <a:cs typeface="Calibri" panose="020F0502020204030204" pitchFamily="34" charset="0"/>
              </a:rPr>
              <a:t> und Kurzpräsentation </a:t>
            </a:r>
            <a:br>
              <a:rPr lang="de-DE" sz="2000" b="1" dirty="0">
                <a:latin typeface="Calibri" panose="020F0502020204030204" pitchFamily="34" charset="0"/>
                <a:ea typeface="Calibri" panose="020F0502020204030204" pitchFamily="34" charset="0"/>
                <a:cs typeface="Calibri" panose="020F0502020204030204" pitchFamily="34" charset="0"/>
              </a:rPr>
            </a:br>
            <a:r>
              <a:rPr lang="de-DE" sz="2000" b="1" dirty="0">
                <a:latin typeface="Calibri" panose="020F0502020204030204" pitchFamily="34" charset="0"/>
                <a:ea typeface="Calibri" panose="020F0502020204030204" pitchFamily="34" charset="0"/>
                <a:cs typeface="Calibri" panose="020F0502020204030204" pitchFamily="34" charset="0"/>
              </a:rPr>
              <a:t>für Lehrveranstaltungen und Teamsitzungen</a:t>
            </a:r>
          </a:p>
          <a:p>
            <a:pPr lvl="0"/>
            <a:r>
              <a:rPr lang="de-DE" sz="2000" b="1" dirty="0">
                <a:latin typeface="Calibri" panose="020F0502020204030204" pitchFamily="34" charset="0"/>
                <a:ea typeface="Calibri" panose="020F0502020204030204" pitchFamily="34" charset="0"/>
                <a:cs typeface="Calibri" panose="020F0502020204030204" pitchFamily="34" charset="0"/>
              </a:rPr>
              <a:t>Alles an einem Ort</a:t>
            </a:r>
            <a:br>
              <a:rPr lang="de-DE" sz="2000" dirty="0">
                <a:latin typeface="Calibri" panose="020F0502020204030204" pitchFamily="34" charset="0"/>
                <a:ea typeface="Calibri" panose="020F0502020204030204" pitchFamily="34" charset="0"/>
                <a:cs typeface="Calibri" panose="020F0502020204030204" pitchFamily="34" charset="0"/>
              </a:rPr>
            </a:br>
            <a:r>
              <a:rPr lang="de-DE" sz="2000" dirty="0">
                <a:hlinkClick r:id="rId5"/>
              </a:rPr>
              <a:t>Netzwerk für Gute Arbeit in der Wissenschaft | #AktionswocheWissenschaft 2026: </a:t>
            </a:r>
            <a:r>
              <a:rPr lang="de-DE" sz="2000" dirty="0" err="1">
                <a:hlinkClick r:id="rId5"/>
              </a:rPr>
              <a:t>Let’s</a:t>
            </a:r>
            <a:r>
              <a:rPr lang="de-DE" sz="2000" dirty="0">
                <a:hlinkClick r:id="rId5"/>
              </a:rPr>
              <a:t> </a:t>
            </a:r>
            <a:r>
              <a:rPr lang="de-DE" sz="2000" dirty="0" err="1">
                <a:hlinkClick r:id="rId5"/>
              </a:rPr>
              <a:t>get</a:t>
            </a:r>
            <a:r>
              <a:rPr lang="de-DE" sz="2000" dirty="0">
                <a:hlinkClick r:id="rId5"/>
              </a:rPr>
              <a:t> </a:t>
            </a:r>
            <a:r>
              <a:rPr lang="de-DE" sz="2000" dirty="0" err="1">
                <a:hlinkClick r:id="rId5"/>
              </a:rPr>
              <a:t>organised</a:t>
            </a:r>
            <a:r>
              <a:rPr lang="de-DE" sz="2000" dirty="0">
                <a:hlinkClick r:id="rId5"/>
              </a:rPr>
              <a:t>! (DEU)</a:t>
            </a:r>
            <a:endParaRPr lang="de-DE" sz="2000" dirty="0"/>
          </a:p>
        </p:txBody>
      </p:sp>
      <p:pic>
        <p:nvPicPr>
          <p:cNvPr id="6" name="Grafik 5">
            <a:extLst>
              <a:ext uri="{FF2B5EF4-FFF2-40B4-BE49-F238E27FC236}">
                <a16:creationId xmlns:a16="http://schemas.microsoft.com/office/drawing/2014/main" id="{1EDE7B7D-C463-C8D2-F74A-6069991CBCE9}"/>
              </a:ext>
            </a:extLst>
          </p:cNvPr>
          <p:cNvPicPr>
            <a:picLocks noChangeAspect="1"/>
          </p:cNvPicPr>
          <p:nvPr/>
        </p:nvPicPr>
        <p:blipFill>
          <a:blip r:embed="rId6"/>
          <a:stretch>
            <a:fillRect/>
          </a:stretch>
        </p:blipFill>
        <p:spPr>
          <a:xfrm>
            <a:off x="7153618" y="2194957"/>
            <a:ext cx="1296275" cy="1296275"/>
          </a:xfrm>
          <a:prstGeom prst="rect">
            <a:avLst/>
          </a:prstGeom>
        </p:spPr>
      </p:pic>
      <p:sp>
        <p:nvSpPr>
          <p:cNvPr id="7" name="Textfeld 6">
            <a:extLst>
              <a:ext uri="{FF2B5EF4-FFF2-40B4-BE49-F238E27FC236}">
                <a16:creationId xmlns:a16="http://schemas.microsoft.com/office/drawing/2014/main" id="{22DF0B73-7DCA-19A6-9E79-B0BA2440FC29}"/>
              </a:ext>
            </a:extLst>
          </p:cNvPr>
          <p:cNvSpPr txBox="1"/>
          <p:nvPr/>
        </p:nvSpPr>
        <p:spPr>
          <a:xfrm>
            <a:off x="7153618" y="1883887"/>
            <a:ext cx="2408653" cy="369332"/>
          </a:xfrm>
          <a:prstGeom prst="rect">
            <a:avLst/>
          </a:prstGeom>
          <a:noFill/>
        </p:spPr>
        <p:txBody>
          <a:bodyPr wrap="square" rtlCol="0">
            <a:spAutoFit/>
          </a:bodyPr>
          <a:lstStyle/>
          <a:p>
            <a:r>
              <a:rPr lang="de-DE" dirty="0"/>
              <a:t>Petition</a:t>
            </a:r>
          </a:p>
        </p:txBody>
      </p:sp>
      <p:sp>
        <p:nvSpPr>
          <p:cNvPr id="9" name="Rechteck 8">
            <a:extLst>
              <a:ext uri="{FF2B5EF4-FFF2-40B4-BE49-F238E27FC236}">
                <a16:creationId xmlns:a16="http://schemas.microsoft.com/office/drawing/2014/main" id="{2E8450EE-E189-3E20-3408-30D8C89C5BC5}"/>
              </a:ext>
            </a:extLst>
          </p:cNvPr>
          <p:cNvSpPr/>
          <p:nvPr/>
        </p:nvSpPr>
        <p:spPr>
          <a:xfrm>
            <a:off x="9306544" y="2839669"/>
            <a:ext cx="1994453" cy="2076460"/>
          </a:xfrm>
          <a:prstGeom prst="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 name="Grafik 3" descr="Bildvorschau">
            <a:extLst>
              <a:ext uri="{FF2B5EF4-FFF2-40B4-BE49-F238E27FC236}">
                <a16:creationId xmlns:a16="http://schemas.microsoft.com/office/drawing/2014/main" id="{2D47E84E-6833-91A4-649E-DAB0CDBF03F7}"/>
              </a:ext>
            </a:extLst>
          </p:cNvPr>
          <p:cNvPicPr>
            <a:picLocks noChangeAspect="1"/>
          </p:cNvPicPr>
          <p:nvPr/>
        </p:nvPicPr>
        <p:blipFill>
          <a:blip r:embed="rId7"/>
          <a:stretch>
            <a:fillRect/>
          </a:stretch>
        </p:blipFill>
        <p:spPr>
          <a:xfrm>
            <a:off x="9600917" y="3410499"/>
            <a:ext cx="1405705" cy="1405705"/>
          </a:xfrm>
          <a:prstGeom prst="rect">
            <a:avLst/>
          </a:prstGeom>
        </p:spPr>
      </p:pic>
      <p:sp>
        <p:nvSpPr>
          <p:cNvPr id="11" name="Textfeld 10">
            <a:extLst>
              <a:ext uri="{FF2B5EF4-FFF2-40B4-BE49-F238E27FC236}">
                <a16:creationId xmlns:a16="http://schemas.microsoft.com/office/drawing/2014/main" id="{0BEBF371-ED7F-26C4-2A84-78B70B2AD68B}"/>
              </a:ext>
            </a:extLst>
          </p:cNvPr>
          <p:cNvSpPr txBox="1"/>
          <p:nvPr/>
        </p:nvSpPr>
        <p:spPr>
          <a:xfrm>
            <a:off x="9395031" y="2839669"/>
            <a:ext cx="1889724" cy="646331"/>
          </a:xfrm>
          <a:prstGeom prst="rect">
            <a:avLst/>
          </a:prstGeom>
          <a:noFill/>
        </p:spPr>
        <p:txBody>
          <a:bodyPr wrap="square" rtlCol="0">
            <a:spAutoFit/>
          </a:bodyPr>
          <a:lstStyle/>
          <a:p>
            <a:r>
              <a:rPr lang="de-DE" dirty="0"/>
              <a:t>Materialien &amp;</a:t>
            </a:r>
          </a:p>
          <a:p>
            <a:r>
              <a:rPr lang="de-DE" dirty="0"/>
              <a:t>Aktionsübersicht</a:t>
            </a:r>
          </a:p>
        </p:txBody>
      </p:sp>
      <p:grpSp>
        <p:nvGrpSpPr>
          <p:cNvPr id="12" name="Gruppieren 11">
            <a:extLst>
              <a:ext uri="{FF2B5EF4-FFF2-40B4-BE49-F238E27FC236}">
                <a16:creationId xmlns:a16="http://schemas.microsoft.com/office/drawing/2014/main" id="{C8871F2B-0660-CE97-1FB7-0F345729CD07}"/>
              </a:ext>
            </a:extLst>
          </p:cNvPr>
          <p:cNvGrpSpPr/>
          <p:nvPr/>
        </p:nvGrpSpPr>
        <p:grpSpPr>
          <a:xfrm>
            <a:off x="66844" y="6310911"/>
            <a:ext cx="12111162" cy="538626"/>
            <a:chOff x="-892" y="6251642"/>
            <a:chExt cx="12111162" cy="538626"/>
          </a:xfrm>
        </p:grpSpPr>
        <p:grpSp>
          <p:nvGrpSpPr>
            <p:cNvPr id="13" name="Gruppieren 12">
              <a:extLst>
                <a:ext uri="{FF2B5EF4-FFF2-40B4-BE49-F238E27FC236}">
                  <a16:creationId xmlns:a16="http://schemas.microsoft.com/office/drawing/2014/main" id="{8CBD357E-E41C-04AB-B9C8-6E9B1747B7D5}"/>
                </a:ext>
              </a:extLst>
            </p:cNvPr>
            <p:cNvGrpSpPr/>
            <p:nvPr/>
          </p:nvGrpSpPr>
          <p:grpSpPr>
            <a:xfrm>
              <a:off x="-892" y="6251642"/>
              <a:ext cx="12111162" cy="538626"/>
              <a:chOff x="-17172" y="6247974"/>
              <a:chExt cx="12111162" cy="538626"/>
            </a:xfrm>
          </p:grpSpPr>
          <p:pic>
            <p:nvPicPr>
              <p:cNvPr id="15" name="Grafik 14">
                <a:extLst>
                  <a:ext uri="{FF2B5EF4-FFF2-40B4-BE49-F238E27FC236}">
                    <a16:creationId xmlns:a16="http://schemas.microsoft.com/office/drawing/2014/main" id="{A1B470E8-63E5-A3CD-1A2B-5236C873C4FB}"/>
                  </a:ext>
                </a:extLst>
              </p:cNvPr>
              <p:cNvPicPr>
                <a:picLocks noChangeAspect="1"/>
              </p:cNvPicPr>
              <p:nvPr/>
            </p:nvPicPr>
            <p:blipFill>
              <a:blip r:embed="rId8"/>
              <a:stretch>
                <a:fillRect/>
              </a:stretch>
            </p:blipFill>
            <p:spPr>
              <a:xfrm>
                <a:off x="10455103" y="6380191"/>
                <a:ext cx="1120237" cy="358171"/>
              </a:xfrm>
              <a:prstGeom prst="rect">
                <a:avLst/>
              </a:prstGeom>
            </p:spPr>
          </p:pic>
          <p:pic>
            <p:nvPicPr>
              <p:cNvPr id="16" name="Grafik 15">
                <a:extLst>
                  <a:ext uri="{FF2B5EF4-FFF2-40B4-BE49-F238E27FC236}">
                    <a16:creationId xmlns:a16="http://schemas.microsoft.com/office/drawing/2014/main" id="{12776531-6B4F-C711-FB35-AA1DEE796D7B}"/>
                  </a:ext>
                </a:extLst>
              </p:cNvPr>
              <p:cNvPicPr>
                <a:picLocks noChangeAspect="1"/>
              </p:cNvPicPr>
              <p:nvPr/>
            </p:nvPicPr>
            <p:blipFill>
              <a:blip r:embed="rId9"/>
              <a:stretch>
                <a:fillRect/>
              </a:stretch>
            </p:blipFill>
            <p:spPr>
              <a:xfrm>
                <a:off x="11511926" y="6247974"/>
                <a:ext cx="582064" cy="538626"/>
              </a:xfrm>
              <a:prstGeom prst="rect">
                <a:avLst/>
              </a:prstGeom>
            </p:spPr>
          </p:pic>
          <p:pic>
            <p:nvPicPr>
              <p:cNvPr id="18" name="Grafik 17">
                <a:extLst>
                  <a:ext uri="{FF2B5EF4-FFF2-40B4-BE49-F238E27FC236}">
                    <a16:creationId xmlns:a16="http://schemas.microsoft.com/office/drawing/2014/main" id="{56887184-3ED1-DC79-9196-AECF80D33008}"/>
                  </a:ext>
                </a:extLst>
              </p:cNvPr>
              <p:cNvPicPr>
                <a:picLocks noChangeAspect="1"/>
              </p:cNvPicPr>
              <p:nvPr/>
            </p:nvPicPr>
            <p:blipFill>
              <a:blip r:embed="rId10"/>
              <a:stretch>
                <a:fillRect/>
              </a:stretch>
            </p:blipFill>
            <p:spPr>
              <a:xfrm>
                <a:off x="-17172" y="6420850"/>
                <a:ext cx="981469" cy="297205"/>
              </a:xfrm>
              <a:prstGeom prst="rect">
                <a:avLst/>
              </a:prstGeom>
            </p:spPr>
          </p:pic>
          <p:pic>
            <p:nvPicPr>
              <p:cNvPr id="21" name="Grafik 20">
                <a:extLst>
                  <a:ext uri="{FF2B5EF4-FFF2-40B4-BE49-F238E27FC236}">
                    <a16:creationId xmlns:a16="http://schemas.microsoft.com/office/drawing/2014/main" id="{2618A4DD-A040-AADA-89B4-E535F3BDA7F2}"/>
                  </a:ext>
                </a:extLst>
              </p:cNvPr>
              <p:cNvPicPr>
                <a:picLocks noChangeAspect="1"/>
              </p:cNvPicPr>
              <p:nvPr/>
            </p:nvPicPr>
            <p:blipFill>
              <a:blip r:embed="rId11"/>
              <a:stretch>
                <a:fillRect/>
              </a:stretch>
            </p:blipFill>
            <p:spPr>
              <a:xfrm>
                <a:off x="851708" y="6403053"/>
                <a:ext cx="1062866" cy="335309"/>
              </a:xfrm>
              <a:prstGeom prst="rect">
                <a:avLst/>
              </a:prstGeom>
            </p:spPr>
          </p:pic>
          <p:pic>
            <p:nvPicPr>
              <p:cNvPr id="22" name="Grafik 21">
                <a:extLst>
                  <a:ext uri="{FF2B5EF4-FFF2-40B4-BE49-F238E27FC236}">
                    <a16:creationId xmlns:a16="http://schemas.microsoft.com/office/drawing/2014/main" id="{14241EC4-A051-67FE-AAA7-55ABCCA35ABB}"/>
                  </a:ext>
                </a:extLst>
              </p:cNvPr>
              <p:cNvPicPr>
                <a:picLocks noChangeAspect="1"/>
              </p:cNvPicPr>
              <p:nvPr/>
            </p:nvPicPr>
            <p:blipFill>
              <a:blip r:embed="rId12"/>
              <a:stretch>
                <a:fillRect/>
              </a:stretch>
            </p:blipFill>
            <p:spPr>
              <a:xfrm>
                <a:off x="1870888" y="6354529"/>
                <a:ext cx="769687" cy="388654"/>
              </a:xfrm>
              <a:prstGeom prst="rect">
                <a:avLst/>
              </a:prstGeom>
            </p:spPr>
          </p:pic>
          <p:pic>
            <p:nvPicPr>
              <p:cNvPr id="23" name="Grafik 22">
                <a:extLst>
                  <a:ext uri="{FF2B5EF4-FFF2-40B4-BE49-F238E27FC236}">
                    <a16:creationId xmlns:a16="http://schemas.microsoft.com/office/drawing/2014/main" id="{5225F2E3-8BBA-6B3E-1928-C100D121FCD4}"/>
                  </a:ext>
                </a:extLst>
              </p:cNvPr>
              <p:cNvPicPr>
                <a:picLocks noChangeAspect="1"/>
              </p:cNvPicPr>
              <p:nvPr/>
            </p:nvPicPr>
            <p:blipFill>
              <a:blip r:embed="rId13"/>
              <a:stretch>
                <a:fillRect/>
              </a:stretch>
            </p:blipFill>
            <p:spPr>
              <a:xfrm>
                <a:off x="2646195" y="6371315"/>
                <a:ext cx="647756" cy="381033"/>
              </a:xfrm>
              <a:prstGeom prst="rect">
                <a:avLst/>
              </a:prstGeom>
            </p:spPr>
          </p:pic>
          <p:pic>
            <p:nvPicPr>
              <p:cNvPr id="24" name="Grafik 23">
                <a:extLst>
                  <a:ext uri="{FF2B5EF4-FFF2-40B4-BE49-F238E27FC236}">
                    <a16:creationId xmlns:a16="http://schemas.microsoft.com/office/drawing/2014/main" id="{A9BCFBB3-ED8D-5659-53F5-F332243DBA3F}"/>
                  </a:ext>
                </a:extLst>
              </p:cNvPr>
              <p:cNvPicPr>
                <a:picLocks noChangeAspect="1"/>
              </p:cNvPicPr>
              <p:nvPr/>
            </p:nvPicPr>
            <p:blipFill>
              <a:blip r:embed="rId14"/>
              <a:stretch>
                <a:fillRect/>
              </a:stretch>
            </p:blipFill>
            <p:spPr>
              <a:xfrm>
                <a:off x="3241548" y="6380191"/>
                <a:ext cx="746825" cy="358171"/>
              </a:xfrm>
              <a:prstGeom prst="rect">
                <a:avLst/>
              </a:prstGeom>
            </p:spPr>
          </p:pic>
          <p:pic>
            <p:nvPicPr>
              <p:cNvPr id="25" name="Grafik 24">
                <a:extLst>
                  <a:ext uri="{FF2B5EF4-FFF2-40B4-BE49-F238E27FC236}">
                    <a16:creationId xmlns:a16="http://schemas.microsoft.com/office/drawing/2014/main" id="{EED5385D-943D-F1D1-2FBD-90ECAACFC82F}"/>
                  </a:ext>
                </a:extLst>
              </p:cNvPr>
              <p:cNvPicPr>
                <a:picLocks noChangeAspect="1"/>
              </p:cNvPicPr>
              <p:nvPr/>
            </p:nvPicPr>
            <p:blipFill>
              <a:blip r:embed="rId15"/>
              <a:stretch>
                <a:fillRect/>
              </a:stretch>
            </p:blipFill>
            <p:spPr>
              <a:xfrm>
                <a:off x="4899327" y="6386704"/>
                <a:ext cx="967824" cy="388654"/>
              </a:xfrm>
              <a:prstGeom prst="rect">
                <a:avLst/>
              </a:prstGeom>
            </p:spPr>
          </p:pic>
          <p:pic>
            <p:nvPicPr>
              <p:cNvPr id="26" name="Grafik 25">
                <a:extLst>
                  <a:ext uri="{FF2B5EF4-FFF2-40B4-BE49-F238E27FC236}">
                    <a16:creationId xmlns:a16="http://schemas.microsoft.com/office/drawing/2014/main" id="{18E9C6AB-061F-7ECD-3CDF-88E97382171D}"/>
                  </a:ext>
                </a:extLst>
              </p:cNvPr>
              <p:cNvPicPr>
                <a:picLocks noChangeAspect="1"/>
              </p:cNvPicPr>
              <p:nvPr/>
            </p:nvPicPr>
            <p:blipFill>
              <a:blip r:embed="rId16"/>
              <a:stretch>
                <a:fillRect/>
              </a:stretch>
            </p:blipFill>
            <p:spPr>
              <a:xfrm>
                <a:off x="5845548" y="6264774"/>
                <a:ext cx="929721" cy="510584"/>
              </a:xfrm>
              <a:prstGeom prst="rect">
                <a:avLst/>
              </a:prstGeom>
            </p:spPr>
          </p:pic>
          <p:pic>
            <p:nvPicPr>
              <p:cNvPr id="27" name="Grafik 26">
                <a:extLst>
                  <a:ext uri="{FF2B5EF4-FFF2-40B4-BE49-F238E27FC236}">
                    <a16:creationId xmlns:a16="http://schemas.microsoft.com/office/drawing/2014/main" id="{82E126A7-07B3-D733-1E28-D5813A937E75}"/>
                  </a:ext>
                </a:extLst>
              </p:cNvPr>
              <p:cNvPicPr>
                <a:picLocks noChangeAspect="1"/>
              </p:cNvPicPr>
              <p:nvPr/>
            </p:nvPicPr>
            <p:blipFill>
              <a:blip r:embed="rId17"/>
              <a:stretch>
                <a:fillRect/>
              </a:stretch>
            </p:blipFill>
            <p:spPr>
              <a:xfrm>
                <a:off x="7025785" y="6449672"/>
                <a:ext cx="419136" cy="320068"/>
              </a:xfrm>
              <a:prstGeom prst="rect">
                <a:avLst/>
              </a:prstGeom>
            </p:spPr>
          </p:pic>
          <p:pic>
            <p:nvPicPr>
              <p:cNvPr id="28" name="Grafik 27">
                <a:extLst>
                  <a:ext uri="{FF2B5EF4-FFF2-40B4-BE49-F238E27FC236}">
                    <a16:creationId xmlns:a16="http://schemas.microsoft.com/office/drawing/2014/main" id="{3B267B23-BFC0-9758-DFA0-DC9E3A7BAF0E}"/>
                  </a:ext>
                </a:extLst>
              </p:cNvPr>
              <p:cNvPicPr>
                <a:picLocks noChangeAspect="1"/>
              </p:cNvPicPr>
              <p:nvPr/>
            </p:nvPicPr>
            <p:blipFill>
              <a:blip r:embed="rId18"/>
              <a:stretch>
                <a:fillRect/>
              </a:stretch>
            </p:blipFill>
            <p:spPr>
              <a:xfrm>
                <a:off x="7415056" y="6438241"/>
                <a:ext cx="1112616" cy="342930"/>
              </a:xfrm>
              <a:prstGeom prst="rect">
                <a:avLst/>
              </a:prstGeom>
            </p:spPr>
          </p:pic>
          <p:pic>
            <p:nvPicPr>
              <p:cNvPr id="29" name="Grafik 28">
                <a:extLst>
                  <a:ext uri="{FF2B5EF4-FFF2-40B4-BE49-F238E27FC236}">
                    <a16:creationId xmlns:a16="http://schemas.microsoft.com/office/drawing/2014/main" id="{C3604714-FA1B-1B54-6469-A1842C3E1FC0}"/>
                  </a:ext>
                </a:extLst>
              </p:cNvPr>
              <p:cNvPicPr>
                <a:picLocks noChangeAspect="1"/>
              </p:cNvPicPr>
              <p:nvPr/>
            </p:nvPicPr>
            <p:blipFill>
              <a:blip r:embed="rId19"/>
              <a:stretch>
                <a:fillRect/>
              </a:stretch>
            </p:blipFill>
            <p:spPr>
              <a:xfrm>
                <a:off x="8438998" y="6454132"/>
                <a:ext cx="623919" cy="284230"/>
              </a:xfrm>
              <a:prstGeom prst="rect">
                <a:avLst/>
              </a:prstGeom>
            </p:spPr>
          </p:pic>
          <p:pic>
            <p:nvPicPr>
              <p:cNvPr id="30" name="Grafik 29">
                <a:extLst>
                  <a:ext uri="{FF2B5EF4-FFF2-40B4-BE49-F238E27FC236}">
                    <a16:creationId xmlns:a16="http://schemas.microsoft.com/office/drawing/2014/main" id="{E3064B90-FAEE-BA49-B57D-09EE1C0EC828}"/>
                  </a:ext>
                </a:extLst>
              </p:cNvPr>
              <p:cNvPicPr>
                <a:picLocks noChangeAspect="1"/>
              </p:cNvPicPr>
              <p:nvPr/>
            </p:nvPicPr>
            <p:blipFill>
              <a:blip r:embed="rId20"/>
              <a:stretch>
                <a:fillRect/>
              </a:stretch>
            </p:blipFill>
            <p:spPr>
              <a:xfrm>
                <a:off x="9046777" y="6450061"/>
                <a:ext cx="1432684" cy="243861"/>
              </a:xfrm>
              <a:prstGeom prst="rect">
                <a:avLst/>
              </a:prstGeom>
            </p:spPr>
          </p:pic>
          <p:pic>
            <p:nvPicPr>
              <p:cNvPr id="31" name="Grafik 30">
                <a:extLst>
                  <a:ext uri="{FF2B5EF4-FFF2-40B4-BE49-F238E27FC236}">
                    <a16:creationId xmlns:a16="http://schemas.microsoft.com/office/drawing/2014/main" id="{69989758-2733-4D68-9E59-DD8981C46E75}"/>
                  </a:ext>
                </a:extLst>
              </p:cNvPr>
              <p:cNvPicPr>
                <a:picLocks noChangeAspect="1"/>
              </p:cNvPicPr>
              <p:nvPr/>
            </p:nvPicPr>
            <p:blipFill>
              <a:blip r:embed="rId21"/>
              <a:stretch>
                <a:fillRect/>
              </a:stretch>
            </p:blipFill>
            <p:spPr>
              <a:xfrm>
                <a:off x="6688569" y="6356074"/>
                <a:ext cx="381033" cy="396274"/>
              </a:xfrm>
              <a:prstGeom prst="rect">
                <a:avLst/>
              </a:prstGeom>
            </p:spPr>
          </p:pic>
        </p:grpSp>
        <p:pic>
          <p:nvPicPr>
            <p:cNvPr id="14" name="Grafik 13" descr="Ein Bild, das Screenshot, Grafiken, Grafikdesign, Grün enthält.&#10;&#10;Automatisch generierte Beschreibung">
              <a:extLst>
                <a:ext uri="{FF2B5EF4-FFF2-40B4-BE49-F238E27FC236}">
                  <a16:creationId xmlns:a16="http://schemas.microsoft.com/office/drawing/2014/main" id="{B5CAFA4D-9E3D-6134-C179-20DCB84E5826}"/>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3950018" y="6412747"/>
              <a:ext cx="973906" cy="260291"/>
            </a:xfrm>
            <a:prstGeom prst="rect">
              <a:avLst/>
            </a:prstGeom>
          </p:spPr>
        </p:pic>
      </p:grpSp>
    </p:spTree>
    <p:extLst>
      <p:ext uri="{BB962C8B-B14F-4D97-AF65-F5344CB8AC3E}">
        <p14:creationId xmlns:p14="http://schemas.microsoft.com/office/powerpoint/2010/main" val="475587467"/>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958</Words>
  <Application>Microsoft Office PowerPoint</Application>
  <PresentationFormat>Breitbild</PresentationFormat>
  <Paragraphs>89</Paragraphs>
  <Slides>10</Slides>
  <Notes>4</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10</vt:i4>
      </vt:variant>
    </vt:vector>
  </HeadingPairs>
  <TitlesOfParts>
    <vt:vector size="16" baseType="lpstr">
      <vt:lpstr>Aptos</vt:lpstr>
      <vt:lpstr>Aptos Display</vt:lpstr>
      <vt:lpstr>Arial</vt:lpstr>
      <vt:lpstr>Calibri</vt:lpstr>
      <vt:lpstr>Wingdings</vt:lpstr>
      <vt:lpstr>Office</vt:lpstr>
      <vt:lpstr>PowerPoint-Präsentation</vt:lpstr>
      <vt:lpstr>Negative Folgen des WissZeitVG</vt:lpstr>
      <vt:lpstr>Wir fordern:</vt:lpstr>
      <vt:lpstr>Warum jetzt? </vt:lpstr>
      <vt:lpstr>Dauerbefristung ist nicht vom Tisch</vt:lpstr>
      <vt:lpstr>Deshalb jetzt die Aktionswoche</vt:lpstr>
      <vt:lpstr>Was können wir vor Ort auf die Beine stellen?</vt:lpstr>
      <vt:lpstr>Mitmachen auch mit wenig Aufwand</vt:lpstr>
      <vt:lpstr>Macht sichtbar, was bei euch passiert Ihr plant eine Aktion vom 9.–13. November? Gebt uns Bescheid.</vt:lpstr>
      <vt:lpstr>Materialien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Jaspert, Marcel</dc:creator>
  <cp:lastModifiedBy>Jaspert, Marcel</cp:lastModifiedBy>
  <cp:revision>11</cp:revision>
  <dcterms:created xsi:type="dcterms:W3CDTF">2026-09-25T09:24:48Z</dcterms:created>
  <dcterms:modified xsi:type="dcterms:W3CDTF">2026-10-20T09:23:16Z</dcterms:modified>
</cp:coreProperties>
</file>